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09" r:id="rId6"/>
    <p:sldId id="310" r:id="rId7"/>
    <p:sldId id="263" r:id="rId8"/>
    <p:sldId id="307" r:id="rId9"/>
    <p:sldId id="277" r:id="rId10"/>
    <p:sldId id="311" r:id="rId11"/>
    <p:sldId id="312" r:id="rId12"/>
    <p:sldId id="308" r:id="rId13"/>
    <p:sldId id="306" r:id="rId14"/>
    <p:sldId id="25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75" autoAdjust="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FE49F-A508-4323-A2D3-BE74D7F536C8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1C43399-CCFE-4BE0-80B9-752BB129DF65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Támogatható terület fogalmának bővítése</a:t>
          </a:r>
        </a:p>
      </dgm:t>
    </dgm:pt>
    <dgm:pt modelId="{2702F952-C4D0-4692-898D-A7B1CDB4E5D1}" type="parTrans" cxnId="{03EB17BB-1F68-40E8-8FB7-DC59FBA72C4B}">
      <dgm:prSet/>
      <dgm:spPr/>
      <dgm:t>
        <a:bodyPr/>
        <a:lstStyle/>
        <a:p>
          <a:endParaRPr lang="hu-HU"/>
        </a:p>
      </dgm:t>
    </dgm:pt>
    <dgm:pt modelId="{67C78912-AEAE-495C-860D-73F7BDC3DD09}" type="sibTrans" cxnId="{03EB17BB-1F68-40E8-8FB7-DC59FBA72C4B}">
      <dgm:prSet/>
      <dgm:spPr/>
      <dgm:t>
        <a:bodyPr/>
        <a:lstStyle/>
        <a:p>
          <a:endParaRPr lang="hu-HU"/>
        </a:p>
      </dgm:t>
    </dgm:pt>
    <dgm:pt modelId="{ABF84C36-F060-4C55-9870-25734D00609B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I. pillér Zöld előírások: </a:t>
          </a:r>
          <a:r>
            <a:rPr lang="hu-HU" sz="1800" dirty="0" err="1"/>
            <a:t>Agro</a:t>
          </a:r>
          <a:r>
            <a:rPr lang="hu-HU" sz="1800" dirty="0"/>
            <a:t>-ökológiai program (AÖP)</a:t>
          </a:r>
        </a:p>
      </dgm:t>
    </dgm:pt>
    <dgm:pt modelId="{020160A8-02A5-43DE-9C07-CF6B494D193C}" type="parTrans" cxnId="{37895AEA-9D80-4969-8674-CC5CA8A59F50}">
      <dgm:prSet/>
      <dgm:spPr/>
      <dgm:t>
        <a:bodyPr/>
        <a:lstStyle/>
        <a:p>
          <a:endParaRPr lang="hu-HU"/>
        </a:p>
      </dgm:t>
    </dgm:pt>
    <dgm:pt modelId="{2C396735-B3D1-4DDE-ABFA-D0831940F723}" type="sibTrans" cxnId="{37895AEA-9D80-4969-8674-CC5CA8A59F50}">
      <dgm:prSet/>
      <dgm:spPr/>
      <dgm:t>
        <a:bodyPr/>
        <a:lstStyle/>
        <a:p>
          <a:endParaRPr lang="hu-HU"/>
        </a:p>
      </dgm:t>
    </dgm:pt>
    <dgm:pt modelId="{F5B41B47-5D3B-4E9A-8425-F60ED5DAB848}">
      <dgm:prSet custT="1"/>
      <dgm:spPr>
        <a:solidFill>
          <a:srgbClr val="77933C"/>
        </a:solidFill>
      </dgm:spPr>
      <dgm:t>
        <a:bodyPr/>
        <a:lstStyle/>
        <a:p>
          <a:endParaRPr lang="hu-HU" sz="1800" dirty="0"/>
        </a:p>
        <a:p>
          <a:r>
            <a:rPr lang="hu-HU" sz="1800" dirty="0"/>
            <a:t>II. pillér Zöld területi előírások: AKG, ÖKO, </a:t>
          </a:r>
          <a:r>
            <a:rPr lang="hu-HU" sz="1800" dirty="0" err="1"/>
            <a:t>Natura</a:t>
          </a:r>
          <a:r>
            <a:rPr lang="hu-HU" sz="1800" dirty="0"/>
            <a:t>, NTB fenntartása, EKV, erdőápolás, ágazati programok, génmegőrzési programok</a:t>
          </a:r>
        </a:p>
      </dgm:t>
    </dgm:pt>
    <dgm:pt modelId="{4B70D962-57F2-4002-B496-659C627BB399}" type="parTrans" cxnId="{E486CEA1-CF4D-4250-A35A-4D11072444AA}">
      <dgm:prSet/>
      <dgm:spPr/>
      <dgm:t>
        <a:bodyPr/>
        <a:lstStyle/>
        <a:p>
          <a:endParaRPr lang="hu-HU"/>
        </a:p>
      </dgm:t>
    </dgm:pt>
    <dgm:pt modelId="{B54551F7-0952-487C-AF37-569ED2B792D2}" type="sibTrans" cxnId="{E486CEA1-CF4D-4250-A35A-4D11072444AA}">
      <dgm:prSet/>
      <dgm:spPr/>
      <dgm:t>
        <a:bodyPr/>
        <a:lstStyle/>
        <a:p>
          <a:endParaRPr lang="hu-HU"/>
        </a:p>
      </dgm:t>
    </dgm:pt>
    <dgm:pt modelId="{37182931-07C5-4C70-9B2A-01AF508F081A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I-II. pillér: Zöld alapfeltételek (</a:t>
          </a:r>
          <a:r>
            <a:rPr lang="hu-HU" sz="1800" dirty="0" err="1"/>
            <a:t>kondicionalitás</a:t>
          </a:r>
          <a:r>
            <a:rPr lang="hu-HU" sz="1800" dirty="0"/>
            <a:t>)</a:t>
          </a:r>
        </a:p>
      </dgm:t>
    </dgm:pt>
    <dgm:pt modelId="{8ECA10E6-4987-4513-9999-C2BEA4494694}" type="parTrans" cxnId="{A45E6E90-CE90-40C0-8C87-9AB6098BD187}">
      <dgm:prSet/>
      <dgm:spPr/>
      <dgm:t>
        <a:bodyPr/>
        <a:lstStyle/>
        <a:p>
          <a:endParaRPr lang="hu-HU"/>
        </a:p>
      </dgm:t>
    </dgm:pt>
    <dgm:pt modelId="{259B09A5-27AA-463D-A41B-DFD5ECAEFE58}" type="sibTrans" cxnId="{A45E6E90-CE90-40C0-8C87-9AB6098BD187}">
      <dgm:prSet/>
      <dgm:spPr/>
      <dgm:t>
        <a:bodyPr/>
        <a:lstStyle/>
        <a:p>
          <a:endParaRPr lang="hu-HU"/>
        </a:p>
      </dgm:t>
    </dgm:pt>
    <dgm:pt modelId="{5CBCFC93-32DE-4FA2-8A9C-6618E7817A5E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beruházások: ammónia, energia, digitális átállás, öntözésfejlesztés, erdőtelepítés, erdészet,  biomassza, NTB kialakítása</a:t>
          </a:r>
        </a:p>
      </dgm:t>
    </dgm:pt>
    <dgm:pt modelId="{50B459B6-2C21-499B-8F4E-667BD94A874F}" type="parTrans" cxnId="{83B67C18-B016-441E-909D-3DB34C05C19D}">
      <dgm:prSet/>
      <dgm:spPr/>
      <dgm:t>
        <a:bodyPr/>
        <a:lstStyle/>
        <a:p>
          <a:endParaRPr lang="hu-HU"/>
        </a:p>
      </dgm:t>
    </dgm:pt>
    <dgm:pt modelId="{70B0213B-603A-4DE6-A7B0-5797F846E863}" type="sibTrans" cxnId="{83B67C18-B016-441E-909D-3DB34C05C19D}">
      <dgm:prSet/>
      <dgm:spPr/>
      <dgm:t>
        <a:bodyPr/>
        <a:lstStyle/>
        <a:p>
          <a:endParaRPr lang="hu-HU"/>
        </a:p>
      </dgm:t>
    </dgm:pt>
    <dgm:pt modelId="{D7E54DDB-FF9A-45B6-A957-89821C2602BC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/>
            <a:t>II. pillér Zöld állat előírások: állatjóléti intézkedések, AMR program, génmegőrzési programok</a:t>
          </a:r>
        </a:p>
      </dgm:t>
    </dgm:pt>
    <dgm:pt modelId="{9D06B1DE-DE47-444A-A6A8-B734D830EEEE}" type="sibTrans" cxnId="{399E36FA-E51C-4892-826A-C98203D3B720}">
      <dgm:prSet/>
      <dgm:spPr/>
      <dgm:t>
        <a:bodyPr/>
        <a:lstStyle/>
        <a:p>
          <a:endParaRPr lang="hu-HU"/>
        </a:p>
      </dgm:t>
    </dgm:pt>
    <dgm:pt modelId="{F1BAA4B9-93CD-4A62-A17D-BF0D8F005AD2}" type="parTrans" cxnId="{399E36FA-E51C-4892-826A-C98203D3B720}">
      <dgm:prSet/>
      <dgm:spPr/>
      <dgm:t>
        <a:bodyPr/>
        <a:lstStyle/>
        <a:p>
          <a:endParaRPr lang="hu-HU"/>
        </a:p>
      </dgm:t>
    </dgm:pt>
    <dgm:pt modelId="{E046E6A6-90E6-4FAE-BE1B-103BE22CC209}" type="pres">
      <dgm:prSet presAssocID="{F79FE49F-A508-4323-A2D3-BE74D7F536C8}" presName="Name0" presStyleCnt="0">
        <dgm:presLayoutVars>
          <dgm:dir/>
          <dgm:resizeHandles val="exact"/>
        </dgm:presLayoutVars>
      </dgm:prSet>
      <dgm:spPr/>
    </dgm:pt>
    <dgm:pt modelId="{255ADD9D-C773-48E5-8598-6B26CDFF5EB8}" type="pres">
      <dgm:prSet presAssocID="{F79FE49F-A508-4323-A2D3-BE74D7F536C8}" presName="fgShape" presStyleLbl="fgShp" presStyleIdx="0" presStyleCnt="1" custLinFactNeighborX="198" custLinFactNeighborY="29794"/>
      <dgm:spPr>
        <a:solidFill>
          <a:schemeClr val="accent6">
            <a:lumMod val="50000"/>
          </a:schemeClr>
        </a:solidFill>
      </dgm:spPr>
    </dgm:pt>
    <dgm:pt modelId="{AD193D91-9E80-456D-B175-35C9A085B95B}" type="pres">
      <dgm:prSet presAssocID="{F79FE49F-A508-4323-A2D3-BE74D7F536C8}" presName="linComp" presStyleCnt="0"/>
      <dgm:spPr/>
    </dgm:pt>
    <dgm:pt modelId="{E6A92A1F-73FD-4CED-82F6-6BD546B23537}" type="pres">
      <dgm:prSet presAssocID="{61C43399-CCFE-4BE0-80B9-752BB129DF65}" presName="compNode" presStyleCnt="0"/>
      <dgm:spPr/>
    </dgm:pt>
    <dgm:pt modelId="{AC388F25-4F59-4601-A6E3-7847690970F5}" type="pres">
      <dgm:prSet presAssocID="{61C43399-CCFE-4BE0-80B9-752BB129DF65}" presName="bkgdShape" presStyleLbl="node1" presStyleIdx="0" presStyleCnt="6"/>
      <dgm:spPr/>
      <dgm:t>
        <a:bodyPr/>
        <a:lstStyle/>
        <a:p>
          <a:endParaRPr lang="hu-HU"/>
        </a:p>
      </dgm:t>
    </dgm:pt>
    <dgm:pt modelId="{3017B97A-373E-40E0-8716-DB91F71DFE30}" type="pres">
      <dgm:prSet presAssocID="{61C43399-CCFE-4BE0-80B9-752BB129DF6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45FA14-EBD3-4E8B-B35A-CA1BB7BDFD9A}" type="pres">
      <dgm:prSet presAssocID="{61C43399-CCFE-4BE0-80B9-752BB129DF65}" presName="invisiNode" presStyleLbl="node1" presStyleIdx="0" presStyleCnt="6"/>
      <dgm:spPr/>
    </dgm:pt>
    <dgm:pt modelId="{90FC275A-841F-4D82-8357-A1075585C587}" type="pres">
      <dgm:prSet presAssocID="{61C43399-CCFE-4BE0-80B9-752BB129DF65}" presName="imagNode" presStyleLbl="fgImgPlace1" presStyleIdx="0" presStyleCnt="6" custLinFactNeighborX="1043" custLinFactNeighborY="-13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212CEE4-1F88-4E81-8D0E-FBD385FE6453}" type="pres">
      <dgm:prSet presAssocID="{67C78912-AEAE-495C-860D-73F7BDC3DD0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9E92A90-49F4-4371-999F-C21AE5134EEE}" type="pres">
      <dgm:prSet presAssocID="{37182931-07C5-4C70-9B2A-01AF508F081A}" presName="compNode" presStyleCnt="0"/>
      <dgm:spPr/>
    </dgm:pt>
    <dgm:pt modelId="{10AF9DA5-33AB-46E6-83AB-5ED8ECE68AE2}" type="pres">
      <dgm:prSet presAssocID="{37182931-07C5-4C70-9B2A-01AF508F081A}" presName="bkgdShape" presStyleLbl="node1" presStyleIdx="1" presStyleCnt="6"/>
      <dgm:spPr/>
      <dgm:t>
        <a:bodyPr/>
        <a:lstStyle/>
        <a:p>
          <a:endParaRPr lang="hu-HU"/>
        </a:p>
      </dgm:t>
    </dgm:pt>
    <dgm:pt modelId="{26E4BE86-65E5-4597-A5CF-7F32CCDC0629}" type="pres">
      <dgm:prSet presAssocID="{37182931-07C5-4C70-9B2A-01AF508F081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FF594-2339-40E8-AA92-308C5F705E6E}" type="pres">
      <dgm:prSet presAssocID="{37182931-07C5-4C70-9B2A-01AF508F081A}" presName="invisiNode" presStyleLbl="node1" presStyleIdx="1" presStyleCnt="6"/>
      <dgm:spPr/>
    </dgm:pt>
    <dgm:pt modelId="{52588D9F-E17C-4F5B-AF59-E1838B6ECDA3}" type="pres">
      <dgm:prSet presAssocID="{37182931-07C5-4C70-9B2A-01AF508F081A}" presName="imagNode" presStyleLbl="fgImgPlace1" presStyleIdx="1" presStyleCnt="6" custLinFactNeighborY="-135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ED75DE3-A11C-450F-8800-6C2D4797DACD}" type="pres">
      <dgm:prSet presAssocID="{259B09A5-27AA-463D-A41B-DFD5ECAEFE5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5DF5A39-A4CB-47A1-B340-C8157036F2CD}" type="pres">
      <dgm:prSet presAssocID="{ABF84C36-F060-4C55-9870-25734D00609B}" presName="compNode" presStyleCnt="0"/>
      <dgm:spPr/>
    </dgm:pt>
    <dgm:pt modelId="{32EA90BA-ADD7-435D-A933-29D38C8A9F73}" type="pres">
      <dgm:prSet presAssocID="{ABF84C36-F060-4C55-9870-25734D00609B}" presName="bkgdShape" presStyleLbl="node1" presStyleIdx="2" presStyleCnt="6"/>
      <dgm:spPr/>
      <dgm:t>
        <a:bodyPr/>
        <a:lstStyle/>
        <a:p>
          <a:endParaRPr lang="hu-HU"/>
        </a:p>
      </dgm:t>
    </dgm:pt>
    <dgm:pt modelId="{E6E6D48D-4576-451B-8CE3-5DDE99DF757E}" type="pres">
      <dgm:prSet presAssocID="{ABF84C36-F060-4C55-9870-25734D00609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96E9E7-D5D5-436A-A589-35FC29F4C8AA}" type="pres">
      <dgm:prSet presAssocID="{ABF84C36-F060-4C55-9870-25734D00609B}" presName="invisiNode" presStyleLbl="node1" presStyleIdx="2" presStyleCnt="6"/>
      <dgm:spPr/>
    </dgm:pt>
    <dgm:pt modelId="{F4FDE576-3A76-46F0-84EA-7B97E30DAF7F}" type="pres">
      <dgm:prSet presAssocID="{ABF84C36-F060-4C55-9870-25734D00609B}" presName="imagNode" presStyleLbl="fgImgPlace1" presStyleIdx="2" presStyleCnt="6" custLinFactNeighborX="2398" custLinFactNeighborY="-13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B6FDD4-6A80-4199-BBE9-40E5EA0C854F}" type="pres">
      <dgm:prSet presAssocID="{2C396735-B3D1-4DDE-ABFA-D0831940F72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DA61162-72A2-4AB5-AB6A-D68EC061B765}" type="pres">
      <dgm:prSet presAssocID="{F5B41B47-5D3B-4E9A-8425-F60ED5DAB848}" presName="compNode" presStyleCnt="0"/>
      <dgm:spPr/>
    </dgm:pt>
    <dgm:pt modelId="{E3415651-CEC3-49AE-BEBF-90DF967C46BD}" type="pres">
      <dgm:prSet presAssocID="{F5B41B47-5D3B-4E9A-8425-F60ED5DAB848}" presName="bkgdShape" presStyleLbl="node1" presStyleIdx="3" presStyleCnt="6" custLinFactNeighborX="-377" custLinFactNeighborY="475"/>
      <dgm:spPr/>
      <dgm:t>
        <a:bodyPr/>
        <a:lstStyle/>
        <a:p>
          <a:endParaRPr lang="hu-HU"/>
        </a:p>
      </dgm:t>
    </dgm:pt>
    <dgm:pt modelId="{E5072C82-F6C7-4014-8D95-D88B6FE97553}" type="pres">
      <dgm:prSet presAssocID="{F5B41B47-5D3B-4E9A-8425-F60ED5DAB84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EE77F5-4F20-4C0C-8206-229B645C9E9D}" type="pres">
      <dgm:prSet presAssocID="{F5B41B47-5D3B-4E9A-8425-F60ED5DAB848}" presName="invisiNode" presStyleLbl="node1" presStyleIdx="3" presStyleCnt="6"/>
      <dgm:spPr/>
    </dgm:pt>
    <dgm:pt modelId="{DD7C5F11-A991-4F21-AFB5-3B3B7E290546}" type="pres">
      <dgm:prSet presAssocID="{F5B41B47-5D3B-4E9A-8425-F60ED5DAB848}" presName="imagNode" presStyleLbl="fgImgPlace1" presStyleIdx="3" presStyleCnt="6" custLinFactNeighborY="-133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32F990-B610-4D9C-9071-76A78279925C}" type="pres">
      <dgm:prSet presAssocID="{B54551F7-0952-487C-AF37-569ED2B792D2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3F539D4-75DC-43C5-BAF3-2F6161A14FB2}" type="pres">
      <dgm:prSet presAssocID="{5CBCFC93-32DE-4FA2-8A9C-6618E7817A5E}" presName="compNode" presStyleCnt="0"/>
      <dgm:spPr/>
    </dgm:pt>
    <dgm:pt modelId="{EB976C12-B3FC-4AC1-945C-C8AC2F29F070}" type="pres">
      <dgm:prSet presAssocID="{5CBCFC93-32DE-4FA2-8A9C-6618E7817A5E}" presName="bkgdShape" presStyleLbl="node1" presStyleIdx="4" presStyleCnt="6" custLinFactX="2737" custLinFactNeighborX="100000" custLinFactNeighborY="-692"/>
      <dgm:spPr/>
      <dgm:t>
        <a:bodyPr/>
        <a:lstStyle/>
        <a:p>
          <a:endParaRPr lang="hu-HU"/>
        </a:p>
      </dgm:t>
    </dgm:pt>
    <dgm:pt modelId="{619E70E4-669A-4A77-B574-024789DFB30B}" type="pres">
      <dgm:prSet presAssocID="{5CBCFC93-32DE-4FA2-8A9C-6618E7817A5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BE5403-D0C1-4661-ADD4-43DD40E9DD3D}" type="pres">
      <dgm:prSet presAssocID="{5CBCFC93-32DE-4FA2-8A9C-6618E7817A5E}" presName="invisiNode" presStyleLbl="node1" presStyleIdx="4" presStyleCnt="6"/>
      <dgm:spPr/>
    </dgm:pt>
    <dgm:pt modelId="{7B5D03A1-EE58-4C7E-BE05-6C360F004D10}" type="pres">
      <dgm:prSet presAssocID="{5CBCFC93-32DE-4FA2-8A9C-6618E7817A5E}" presName="imagNode" presStyleLbl="fgImgPlace1" presStyleIdx="4" presStyleCnt="6" custLinFactX="9754" custLinFactNeighborX="100000" custLinFactNeighborY="-130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EEE36F5-ADBA-46D1-8D9D-67EDB086B0DA}" type="pres">
      <dgm:prSet presAssocID="{70B0213B-603A-4DE6-A7B0-5797F846E86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028DC86-0CB6-4ECC-B864-3BBA5A44CC18}" type="pres">
      <dgm:prSet presAssocID="{D7E54DDB-FF9A-45B6-A957-89821C2602BC}" presName="compNode" presStyleCnt="0"/>
      <dgm:spPr/>
    </dgm:pt>
    <dgm:pt modelId="{6302A656-74ED-4404-9A22-F6DE76A4772E}" type="pres">
      <dgm:prSet presAssocID="{D7E54DDB-FF9A-45B6-A957-89821C2602BC}" presName="bkgdShape" presStyleLbl="node1" presStyleIdx="5" presStyleCnt="6" custLinFactX="-3694" custLinFactNeighborX="-100000" custLinFactNeighborY="1065"/>
      <dgm:spPr/>
      <dgm:t>
        <a:bodyPr/>
        <a:lstStyle/>
        <a:p>
          <a:endParaRPr lang="hu-HU"/>
        </a:p>
      </dgm:t>
    </dgm:pt>
    <dgm:pt modelId="{C80A4E0D-7AFC-4B55-8B79-5C0B4B5972F4}" type="pres">
      <dgm:prSet presAssocID="{D7E54DDB-FF9A-45B6-A957-89821C2602B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820309-0253-41A4-84EC-49FD46FD8846}" type="pres">
      <dgm:prSet presAssocID="{D7E54DDB-FF9A-45B6-A957-89821C2602BC}" presName="invisiNode" presStyleLbl="node1" presStyleIdx="5" presStyleCnt="6"/>
      <dgm:spPr/>
    </dgm:pt>
    <dgm:pt modelId="{6D9A00D9-ED56-4598-9812-3F764F9ADE44}" type="pres">
      <dgm:prSet presAssocID="{D7E54DDB-FF9A-45B6-A957-89821C2602BC}" presName="imagNode" presStyleLbl="fgImgPlace1" presStyleIdx="5" presStyleCnt="6" custLinFactX="-10008" custLinFactNeighborX="-100000" custLinFactNeighborY="-130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</dgm:ptLst>
  <dgm:cxnLst>
    <dgm:cxn modelId="{16EC5606-92F8-447C-B0B2-ADC0014B0685}" type="presOf" srcId="{F79FE49F-A508-4323-A2D3-BE74D7F536C8}" destId="{E046E6A6-90E6-4FAE-BE1B-103BE22CC209}" srcOrd="0" destOrd="0" presId="urn:microsoft.com/office/officeart/2005/8/layout/hList7"/>
    <dgm:cxn modelId="{A016F051-5AA6-4E16-A868-20BFEBDEAFA2}" type="presOf" srcId="{F5B41B47-5D3B-4E9A-8425-F60ED5DAB848}" destId="{E5072C82-F6C7-4014-8D95-D88B6FE97553}" srcOrd="1" destOrd="0" presId="urn:microsoft.com/office/officeart/2005/8/layout/hList7"/>
    <dgm:cxn modelId="{CC3B6CB7-2BC4-4ADD-AA6A-AEB653BF15EF}" type="presOf" srcId="{67C78912-AEAE-495C-860D-73F7BDC3DD09}" destId="{F212CEE4-1F88-4E81-8D0E-FBD385FE6453}" srcOrd="0" destOrd="0" presId="urn:microsoft.com/office/officeart/2005/8/layout/hList7"/>
    <dgm:cxn modelId="{83B67C18-B016-441E-909D-3DB34C05C19D}" srcId="{F79FE49F-A508-4323-A2D3-BE74D7F536C8}" destId="{5CBCFC93-32DE-4FA2-8A9C-6618E7817A5E}" srcOrd="4" destOrd="0" parTransId="{50B459B6-2C21-499B-8F4E-667BD94A874F}" sibTransId="{70B0213B-603A-4DE6-A7B0-5797F846E863}"/>
    <dgm:cxn modelId="{0912D04C-5E5B-4BA3-953E-0BB7651586B3}" type="presOf" srcId="{ABF84C36-F060-4C55-9870-25734D00609B}" destId="{32EA90BA-ADD7-435D-A933-29D38C8A9F73}" srcOrd="0" destOrd="0" presId="urn:microsoft.com/office/officeart/2005/8/layout/hList7"/>
    <dgm:cxn modelId="{6C683DBB-6A49-46CE-8DD8-0A82F51B4BE6}" type="presOf" srcId="{61C43399-CCFE-4BE0-80B9-752BB129DF65}" destId="{AC388F25-4F59-4601-A6E3-7847690970F5}" srcOrd="0" destOrd="0" presId="urn:microsoft.com/office/officeart/2005/8/layout/hList7"/>
    <dgm:cxn modelId="{0E5F0A34-6C85-4922-8B5A-55CAB0B769E6}" type="presOf" srcId="{61C43399-CCFE-4BE0-80B9-752BB129DF65}" destId="{3017B97A-373E-40E0-8716-DB91F71DFE30}" srcOrd="1" destOrd="0" presId="urn:microsoft.com/office/officeart/2005/8/layout/hList7"/>
    <dgm:cxn modelId="{13D57EF4-68F0-4F90-92F2-F88070B27FA1}" type="presOf" srcId="{F5B41B47-5D3B-4E9A-8425-F60ED5DAB848}" destId="{E3415651-CEC3-49AE-BEBF-90DF967C46BD}" srcOrd="0" destOrd="0" presId="urn:microsoft.com/office/officeart/2005/8/layout/hList7"/>
    <dgm:cxn modelId="{18B792FE-5E8F-4BDD-B19E-C5470B8D3CF3}" type="presOf" srcId="{37182931-07C5-4C70-9B2A-01AF508F081A}" destId="{26E4BE86-65E5-4597-A5CF-7F32CCDC0629}" srcOrd="1" destOrd="0" presId="urn:microsoft.com/office/officeart/2005/8/layout/hList7"/>
    <dgm:cxn modelId="{F45A6593-5A62-4FFE-8BB5-D3DAF2942EFD}" type="presOf" srcId="{B54551F7-0952-487C-AF37-569ED2B792D2}" destId="{4E32F990-B610-4D9C-9071-76A78279925C}" srcOrd="0" destOrd="0" presId="urn:microsoft.com/office/officeart/2005/8/layout/hList7"/>
    <dgm:cxn modelId="{399E36FA-E51C-4892-826A-C98203D3B720}" srcId="{F79FE49F-A508-4323-A2D3-BE74D7F536C8}" destId="{D7E54DDB-FF9A-45B6-A957-89821C2602BC}" srcOrd="5" destOrd="0" parTransId="{F1BAA4B9-93CD-4A62-A17D-BF0D8F005AD2}" sibTransId="{9D06B1DE-DE47-444A-A6A8-B734D830EEEE}"/>
    <dgm:cxn modelId="{5FD8E168-3799-4362-881C-84608D19A004}" type="presOf" srcId="{2C396735-B3D1-4DDE-ABFA-D0831940F723}" destId="{85B6FDD4-6A80-4199-BBE9-40E5EA0C854F}" srcOrd="0" destOrd="0" presId="urn:microsoft.com/office/officeart/2005/8/layout/hList7"/>
    <dgm:cxn modelId="{37895AEA-9D80-4969-8674-CC5CA8A59F50}" srcId="{F79FE49F-A508-4323-A2D3-BE74D7F536C8}" destId="{ABF84C36-F060-4C55-9870-25734D00609B}" srcOrd="2" destOrd="0" parTransId="{020160A8-02A5-43DE-9C07-CF6B494D193C}" sibTransId="{2C396735-B3D1-4DDE-ABFA-D0831940F723}"/>
    <dgm:cxn modelId="{C0E3C4AC-53AD-41C7-9832-3E132DE00196}" type="presOf" srcId="{70B0213B-603A-4DE6-A7B0-5797F846E863}" destId="{CEEE36F5-ADBA-46D1-8D9D-67EDB086B0DA}" srcOrd="0" destOrd="0" presId="urn:microsoft.com/office/officeart/2005/8/layout/hList7"/>
    <dgm:cxn modelId="{2640AC76-6B3E-4D2E-8688-83A6D509B5D8}" type="presOf" srcId="{D7E54DDB-FF9A-45B6-A957-89821C2602BC}" destId="{6302A656-74ED-4404-9A22-F6DE76A4772E}" srcOrd="0" destOrd="0" presId="urn:microsoft.com/office/officeart/2005/8/layout/hList7"/>
    <dgm:cxn modelId="{D06E2381-B187-4EA3-B16F-F6B73F675D45}" type="presOf" srcId="{5CBCFC93-32DE-4FA2-8A9C-6618E7817A5E}" destId="{619E70E4-669A-4A77-B574-024789DFB30B}" srcOrd="1" destOrd="0" presId="urn:microsoft.com/office/officeart/2005/8/layout/hList7"/>
    <dgm:cxn modelId="{A45E6E90-CE90-40C0-8C87-9AB6098BD187}" srcId="{F79FE49F-A508-4323-A2D3-BE74D7F536C8}" destId="{37182931-07C5-4C70-9B2A-01AF508F081A}" srcOrd="1" destOrd="0" parTransId="{8ECA10E6-4987-4513-9999-C2BEA4494694}" sibTransId="{259B09A5-27AA-463D-A41B-DFD5ECAEFE58}"/>
    <dgm:cxn modelId="{D7D9B6B8-32C2-4851-92A6-6AF64F2E2FE9}" type="presOf" srcId="{5CBCFC93-32DE-4FA2-8A9C-6618E7817A5E}" destId="{EB976C12-B3FC-4AC1-945C-C8AC2F29F070}" srcOrd="0" destOrd="0" presId="urn:microsoft.com/office/officeart/2005/8/layout/hList7"/>
    <dgm:cxn modelId="{A113EEE2-7574-46DA-8C2E-4D5C17490F77}" type="presOf" srcId="{D7E54DDB-FF9A-45B6-A957-89821C2602BC}" destId="{C80A4E0D-7AFC-4B55-8B79-5C0B4B5972F4}" srcOrd="1" destOrd="0" presId="urn:microsoft.com/office/officeart/2005/8/layout/hList7"/>
    <dgm:cxn modelId="{126B783A-1242-457D-9FD4-82640199D76A}" type="presOf" srcId="{ABF84C36-F060-4C55-9870-25734D00609B}" destId="{E6E6D48D-4576-451B-8CE3-5DDE99DF757E}" srcOrd="1" destOrd="0" presId="urn:microsoft.com/office/officeart/2005/8/layout/hList7"/>
    <dgm:cxn modelId="{9ED46B47-DB8D-461E-97F5-4DBBC34D47CE}" type="presOf" srcId="{259B09A5-27AA-463D-A41B-DFD5ECAEFE58}" destId="{4ED75DE3-A11C-450F-8800-6C2D4797DACD}" srcOrd="0" destOrd="0" presId="urn:microsoft.com/office/officeart/2005/8/layout/hList7"/>
    <dgm:cxn modelId="{D34432F2-D919-4891-98A0-290177C88C53}" type="presOf" srcId="{37182931-07C5-4C70-9B2A-01AF508F081A}" destId="{10AF9DA5-33AB-46E6-83AB-5ED8ECE68AE2}" srcOrd="0" destOrd="0" presId="urn:microsoft.com/office/officeart/2005/8/layout/hList7"/>
    <dgm:cxn modelId="{E486CEA1-CF4D-4250-A35A-4D11072444AA}" srcId="{F79FE49F-A508-4323-A2D3-BE74D7F536C8}" destId="{F5B41B47-5D3B-4E9A-8425-F60ED5DAB848}" srcOrd="3" destOrd="0" parTransId="{4B70D962-57F2-4002-B496-659C627BB399}" sibTransId="{B54551F7-0952-487C-AF37-569ED2B792D2}"/>
    <dgm:cxn modelId="{03EB17BB-1F68-40E8-8FB7-DC59FBA72C4B}" srcId="{F79FE49F-A508-4323-A2D3-BE74D7F536C8}" destId="{61C43399-CCFE-4BE0-80B9-752BB129DF65}" srcOrd="0" destOrd="0" parTransId="{2702F952-C4D0-4692-898D-A7B1CDB4E5D1}" sibTransId="{67C78912-AEAE-495C-860D-73F7BDC3DD09}"/>
    <dgm:cxn modelId="{F0C83076-EC8A-4F4F-84D9-DDB4D1C10529}" type="presParOf" srcId="{E046E6A6-90E6-4FAE-BE1B-103BE22CC209}" destId="{255ADD9D-C773-48E5-8598-6B26CDFF5EB8}" srcOrd="0" destOrd="0" presId="urn:microsoft.com/office/officeart/2005/8/layout/hList7"/>
    <dgm:cxn modelId="{A7A914DF-2226-4E14-8733-7CFCED596887}" type="presParOf" srcId="{E046E6A6-90E6-4FAE-BE1B-103BE22CC209}" destId="{AD193D91-9E80-456D-B175-35C9A085B95B}" srcOrd="1" destOrd="0" presId="urn:microsoft.com/office/officeart/2005/8/layout/hList7"/>
    <dgm:cxn modelId="{FBF262E6-711C-40C4-A91B-5A5583A29DFA}" type="presParOf" srcId="{AD193D91-9E80-456D-B175-35C9A085B95B}" destId="{E6A92A1F-73FD-4CED-82F6-6BD546B23537}" srcOrd="0" destOrd="0" presId="urn:microsoft.com/office/officeart/2005/8/layout/hList7"/>
    <dgm:cxn modelId="{AB2DDCB6-2B1B-4707-9BC3-4576272BF412}" type="presParOf" srcId="{E6A92A1F-73FD-4CED-82F6-6BD546B23537}" destId="{AC388F25-4F59-4601-A6E3-7847690970F5}" srcOrd="0" destOrd="0" presId="urn:microsoft.com/office/officeart/2005/8/layout/hList7"/>
    <dgm:cxn modelId="{363CF863-1AAA-430F-98B4-97DBC556D17E}" type="presParOf" srcId="{E6A92A1F-73FD-4CED-82F6-6BD546B23537}" destId="{3017B97A-373E-40E0-8716-DB91F71DFE30}" srcOrd="1" destOrd="0" presId="urn:microsoft.com/office/officeart/2005/8/layout/hList7"/>
    <dgm:cxn modelId="{1635A6D6-1E6D-4183-A51C-5F940514E451}" type="presParOf" srcId="{E6A92A1F-73FD-4CED-82F6-6BD546B23537}" destId="{4745FA14-EBD3-4E8B-B35A-CA1BB7BDFD9A}" srcOrd="2" destOrd="0" presId="urn:microsoft.com/office/officeart/2005/8/layout/hList7"/>
    <dgm:cxn modelId="{5D8862B2-1472-4E68-8F9C-118541949BBA}" type="presParOf" srcId="{E6A92A1F-73FD-4CED-82F6-6BD546B23537}" destId="{90FC275A-841F-4D82-8357-A1075585C587}" srcOrd="3" destOrd="0" presId="urn:microsoft.com/office/officeart/2005/8/layout/hList7"/>
    <dgm:cxn modelId="{D8349103-5F66-4EEB-941E-4C778DAF2DFF}" type="presParOf" srcId="{AD193D91-9E80-456D-B175-35C9A085B95B}" destId="{F212CEE4-1F88-4E81-8D0E-FBD385FE6453}" srcOrd="1" destOrd="0" presId="urn:microsoft.com/office/officeart/2005/8/layout/hList7"/>
    <dgm:cxn modelId="{29E4984B-6812-468E-A678-DEC68F4E1774}" type="presParOf" srcId="{AD193D91-9E80-456D-B175-35C9A085B95B}" destId="{89E92A90-49F4-4371-999F-C21AE5134EEE}" srcOrd="2" destOrd="0" presId="urn:microsoft.com/office/officeart/2005/8/layout/hList7"/>
    <dgm:cxn modelId="{5CC11E46-A8D7-4E50-ACD4-3C2CD44FFA71}" type="presParOf" srcId="{89E92A90-49F4-4371-999F-C21AE5134EEE}" destId="{10AF9DA5-33AB-46E6-83AB-5ED8ECE68AE2}" srcOrd="0" destOrd="0" presId="urn:microsoft.com/office/officeart/2005/8/layout/hList7"/>
    <dgm:cxn modelId="{D3DFBB93-5263-441D-8652-0472AFB9E172}" type="presParOf" srcId="{89E92A90-49F4-4371-999F-C21AE5134EEE}" destId="{26E4BE86-65E5-4597-A5CF-7F32CCDC0629}" srcOrd="1" destOrd="0" presId="urn:microsoft.com/office/officeart/2005/8/layout/hList7"/>
    <dgm:cxn modelId="{E13FFF26-93BD-4094-B7BE-15D50B7FAB9D}" type="presParOf" srcId="{89E92A90-49F4-4371-999F-C21AE5134EEE}" destId="{619FF594-2339-40E8-AA92-308C5F705E6E}" srcOrd="2" destOrd="0" presId="urn:microsoft.com/office/officeart/2005/8/layout/hList7"/>
    <dgm:cxn modelId="{E1112AC5-DE81-4ED4-9F5C-018B12DB1806}" type="presParOf" srcId="{89E92A90-49F4-4371-999F-C21AE5134EEE}" destId="{52588D9F-E17C-4F5B-AF59-E1838B6ECDA3}" srcOrd="3" destOrd="0" presId="urn:microsoft.com/office/officeart/2005/8/layout/hList7"/>
    <dgm:cxn modelId="{4B70D197-1CD3-4093-AEE5-7FF80985CAFC}" type="presParOf" srcId="{AD193D91-9E80-456D-B175-35C9A085B95B}" destId="{4ED75DE3-A11C-450F-8800-6C2D4797DACD}" srcOrd="3" destOrd="0" presId="urn:microsoft.com/office/officeart/2005/8/layout/hList7"/>
    <dgm:cxn modelId="{44CB8E75-7EFD-4317-8985-F7C6827EB509}" type="presParOf" srcId="{AD193D91-9E80-456D-B175-35C9A085B95B}" destId="{E5DF5A39-A4CB-47A1-B340-C8157036F2CD}" srcOrd="4" destOrd="0" presId="urn:microsoft.com/office/officeart/2005/8/layout/hList7"/>
    <dgm:cxn modelId="{AEAA229A-C5EC-48EB-AF07-86A2B2F4B27A}" type="presParOf" srcId="{E5DF5A39-A4CB-47A1-B340-C8157036F2CD}" destId="{32EA90BA-ADD7-435D-A933-29D38C8A9F73}" srcOrd="0" destOrd="0" presId="urn:microsoft.com/office/officeart/2005/8/layout/hList7"/>
    <dgm:cxn modelId="{80E8283D-419D-448E-9342-DDCAC17C7510}" type="presParOf" srcId="{E5DF5A39-A4CB-47A1-B340-C8157036F2CD}" destId="{E6E6D48D-4576-451B-8CE3-5DDE99DF757E}" srcOrd="1" destOrd="0" presId="urn:microsoft.com/office/officeart/2005/8/layout/hList7"/>
    <dgm:cxn modelId="{DE1B34BF-17C1-414F-8B95-2C275880FD7E}" type="presParOf" srcId="{E5DF5A39-A4CB-47A1-B340-C8157036F2CD}" destId="{FA96E9E7-D5D5-436A-A589-35FC29F4C8AA}" srcOrd="2" destOrd="0" presId="urn:microsoft.com/office/officeart/2005/8/layout/hList7"/>
    <dgm:cxn modelId="{3DCE3C5C-A24D-465F-9C1F-8CCB125C3D20}" type="presParOf" srcId="{E5DF5A39-A4CB-47A1-B340-C8157036F2CD}" destId="{F4FDE576-3A76-46F0-84EA-7B97E30DAF7F}" srcOrd="3" destOrd="0" presId="urn:microsoft.com/office/officeart/2005/8/layout/hList7"/>
    <dgm:cxn modelId="{0935F57A-514C-4018-857E-120991CA0E8D}" type="presParOf" srcId="{AD193D91-9E80-456D-B175-35C9A085B95B}" destId="{85B6FDD4-6A80-4199-BBE9-40E5EA0C854F}" srcOrd="5" destOrd="0" presId="urn:microsoft.com/office/officeart/2005/8/layout/hList7"/>
    <dgm:cxn modelId="{516D8E64-558B-4269-B93C-6AFD52D13D56}" type="presParOf" srcId="{AD193D91-9E80-456D-B175-35C9A085B95B}" destId="{0DA61162-72A2-4AB5-AB6A-D68EC061B765}" srcOrd="6" destOrd="0" presId="urn:microsoft.com/office/officeart/2005/8/layout/hList7"/>
    <dgm:cxn modelId="{00E993AE-A33F-42D9-B515-838331BD6073}" type="presParOf" srcId="{0DA61162-72A2-4AB5-AB6A-D68EC061B765}" destId="{E3415651-CEC3-49AE-BEBF-90DF967C46BD}" srcOrd="0" destOrd="0" presId="urn:microsoft.com/office/officeart/2005/8/layout/hList7"/>
    <dgm:cxn modelId="{101DAFD5-3CC3-46B7-B926-3C3E63D88E63}" type="presParOf" srcId="{0DA61162-72A2-4AB5-AB6A-D68EC061B765}" destId="{E5072C82-F6C7-4014-8D95-D88B6FE97553}" srcOrd="1" destOrd="0" presId="urn:microsoft.com/office/officeart/2005/8/layout/hList7"/>
    <dgm:cxn modelId="{8629B642-2520-4D1E-9242-33AC3D14F6DC}" type="presParOf" srcId="{0DA61162-72A2-4AB5-AB6A-D68EC061B765}" destId="{39EE77F5-4F20-4C0C-8206-229B645C9E9D}" srcOrd="2" destOrd="0" presId="urn:microsoft.com/office/officeart/2005/8/layout/hList7"/>
    <dgm:cxn modelId="{534925D3-0C2E-47B4-B1C5-ABA1CE1E932C}" type="presParOf" srcId="{0DA61162-72A2-4AB5-AB6A-D68EC061B765}" destId="{DD7C5F11-A991-4F21-AFB5-3B3B7E290546}" srcOrd="3" destOrd="0" presId="urn:microsoft.com/office/officeart/2005/8/layout/hList7"/>
    <dgm:cxn modelId="{0A684B00-559A-4A4B-A041-75A86C5563F8}" type="presParOf" srcId="{AD193D91-9E80-456D-B175-35C9A085B95B}" destId="{4E32F990-B610-4D9C-9071-76A78279925C}" srcOrd="7" destOrd="0" presId="urn:microsoft.com/office/officeart/2005/8/layout/hList7"/>
    <dgm:cxn modelId="{CB6C3D53-8E4A-4B59-B118-2FE78DAC30EF}" type="presParOf" srcId="{AD193D91-9E80-456D-B175-35C9A085B95B}" destId="{43F539D4-75DC-43C5-BAF3-2F6161A14FB2}" srcOrd="8" destOrd="0" presId="urn:microsoft.com/office/officeart/2005/8/layout/hList7"/>
    <dgm:cxn modelId="{1A9EC306-A652-4697-9CF4-5691004622E6}" type="presParOf" srcId="{43F539D4-75DC-43C5-BAF3-2F6161A14FB2}" destId="{EB976C12-B3FC-4AC1-945C-C8AC2F29F070}" srcOrd="0" destOrd="0" presId="urn:microsoft.com/office/officeart/2005/8/layout/hList7"/>
    <dgm:cxn modelId="{DEEAAA19-6991-4B59-B2C2-C1C10E9FD473}" type="presParOf" srcId="{43F539D4-75DC-43C5-BAF3-2F6161A14FB2}" destId="{619E70E4-669A-4A77-B574-024789DFB30B}" srcOrd="1" destOrd="0" presId="urn:microsoft.com/office/officeart/2005/8/layout/hList7"/>
    <dgm:cxn modelId="{6C535D34-91B6-47DB-ABFD-01219B0B1396}" type="presParOf" srcId="{43F539D4-75DC-43C5-BAF3-2F6161A14FB2}" destId="{5FBE5403-D0C1-4661-ADD4-43DD40E9DD3D}" srcOrd="2" destOrd="0" presId="urn:microsoft.com/office/officeart/2005/8/layout/hList7"/>
    <dgm:cxn modelId="{94328B8F-28D0-4053-A6E9-15E7811FAF27}" type="presParOf" srcId="{43F539D4-75DC-43C5-BAF3-2F6161A14FB2}" destId="{7B5D03A1-EE58-4C7E-BE05-6C360F004D10}" srcOrd="3" destOrd="0" presId="urn:microsoft.com/office/officeart/2005/8/layout/hList7"/>
    <dgm:cxn modelId="{C9330F59-D738-4F9D-B503-F0EEA05EB952}" type="presParOf" srcId="{AD193D91-9E80-456D-B175-35C9A085B95B}" destId="{CEEE36F5-ADBA-46D1-8D9D-67EDB086B0DA}" srcOrd="9" destOrd="0" presId="urn:microsoft.com/office/officeart/2005/8/layout/hList7"/>
    <dgm:cxn modelId="{03047F65-D774-4E04-9BBF-999B88DA46FE}" type="presParOf" srcId="{AD193D91-9E80-456D-B175-35C9A085B95B}" destId="{A028DC86-0CB6-4ECC-B864-3BBA5A44CC18}" srcOrd="10" destOrd="0" presId="urn:microsoft.com/office/officeart/2005/8/layout/hList7"/>
    <dgm:cxn modelId="{7E58C865-51CD-4BC6-A248-5C95B4B51444}" type="presParOf" srcId="{A028DC86-0CB6-4ECC-B864-3BBA5A44CC18}" destId="{6302A656-74ED-4404-9A22-F6DE76A4772E}" srcOrd="0" destOrd="0" presId="urn:microsoft.com/office/officeart/2005/8/layout/hList7"/>
    <dgm:cxn modelId="{1C9FD793-5C48-452C-A3E4-250F2BE4F239}" type="presParOf" srcId="{A028DC86-0CB6-4ECC-B864-3BBA5A44CC18}" destId="{C80A4E0D-7AFC-4B55-8B79-5C0B4B5972F4}" srcOrd="1" destOrd="0" presId="urn:microsoft.com/office/officeart/2005/8/layout/hList7"/>
    <dgm:cxn modelId="{B0D940FD-23A2-48DF-B69A-9A3014652133}" type="presParOf" srcId="{A028DC86-0CB6-4ECC-B864-3BBA5A44CC18}" destId="{DF820309-0253-41A4-84EC-49FD46FD8846}" srcOrd="2" destOrd="0" presId="urn:microsoft.com/office/officeart/2005/8/layout/hList7"/>
    <dgm:cxn modelId="{9E6BCD08-300B-4075-A0E5-A66407F42E88}" type="presParOf" srcId="{A028DC86-0CB6-4ECC-B864-3BBA5A44CC18}" destId="{6D9A00D9-ED56-4598-9812-3F764F9ADE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8F25-4F59-4601-A6E3-7847690970F5}">
      <dsp:nvSpPr>
        <dsp:cNvPr id="0" name=""/>
        <dsp:cNvSpPr/>
      </dsp:nvSpPr>
      <dsp:spPr>
        <a:xfrm>
          <a:off x="141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Támogatható terület fogalmának bővítése</a:t>
          </a:r>
        </a:p>
      </dsp:txBody>
      <dsp:txXfrm>
        <a:off x="141" y="2074121"/>
        <a:ext cx="1884647" cy="2074121"/>
      </dsp:txXfrm>
    </dsp:sp>
    <dsp:sp modelId="{90FC275A-841F-4D82-8357-A1075585C587}">
      <dsp:nvSpPr>
        <dsp:cNvPr id="0" name=""/>
        <dsp:cNvSpPr/>
      </dsp:nvSpPr>
      <dsp:spPr>
        <a:xfrm>
          <a:off x="97121" y="71848"/>
          <a:ext cx="1726705" cy="17267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F9DA5-33AB-46E6-83AB-5ED8ECE68AE2}">
      <dsp:nvSpPr>
        <dsp:cNvPr id="0" name=""/>
        <dsp:cNvSpPr/>
      </dsp:nvSpPr>
      <dsp:spPr>
        <a:xfrm>
          <a:off x="1941328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I-II. pillér: Zöld alapfeltételek (</a:t>
          </a:r>
          <a:r>
            <a:rPr lang="hu-HU" sz="1800" kern="1200" dirty="0" err="1"/>
            <a:t>kondicionalitás</a:t>
          </a:r>
          <a:r>
            <a:rPr lang="hu-HU" sz="1800" kern="1200" dirty="0"/>
            <a:t>)</a:t>
          </a:r>
        </a:p>
      </dsp:txBody>
      <dsp:txXfrm>
        <a:off x="1941328" y="2074121"/>
        <a:ext cx="1884647" cy="2074121"/>
      </dsp:txXfrm>
    </dsp:sp>
    <dsp:sp modelId="{52588D9F-E17C-4F5B-AF59-E1838B6ECDA3}">
      <dsp:nvSpPr>
        <dsp:cNvPr id="0" name=""/>
        <dsp:cNvSpPr/>
      </dsp:nvSpPr>
      <dsp:spPr>
        <a:xfrm>
          <a:off x="2020299" y="76527"/>
          <a:ext cx="1726705" cy="17267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A90BA-ADD7-435D-A933-29D38C8A9F73}">
      <dsp:nvSpPr>
        <dsp:cNvPr id="0" name=""/>
        <dsp:cNvSpPr/>
      </dsp:nvSpPr>
      <dsp:spPr>
        <a:xfrm>
          <a:off x="3882515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I. pillér Zöld előírások: </a:t>
          </a:r>
          <a:r>
            <a:rPr lang="hu-HU" sz="1800" kern="1200" dirty="0" err="1"/>
            <a:t>Agro</a:t>
          </a:r>
          <a:r>
            <a:rPr lang="hu-HU" sz="1800" kern="1200" dirty="0"/>
            <a:t>-ökológiai program (AÖP)</a:t>
          </a:r>
        </a:p>
      </dsp:txBody>
      <dsp:txXfrm>
        <a:off x="3882515" y="2074121"/>
        <a:ext cx="1884647" cy="2074121"/>
      </dsp:txXfrm>
    </dsp:sp>
    <dsp:sp modelId="{F4FDE576-3A76-46F0-84EA-7B97E30DAF7F}">
      <dsp:nvSpPr>
        <dsp:cNvPr id="0" name=""/>
        <dsp:cNvSpPr/>
      </dsp:nvSpPr>
      <dsp:spPr>
        <a:xfrm>
          <a:off x="4002892" y="75785"/>
          <a:ext cx="1726705" cy="17267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5651-CEC3-49AE-BEBF-90DF967C46BD}">
      <dsp:nvSpPr>
        <dsp:cNvPr id="0" name=""/>
        <dsp:cNvSpPr/>
      </dsp:nvSpPr>
      <dsp:spPr>
        <a:xfrm>
          <a:off x="5816597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területi előírások: AKG, ÖKO, </a:t>
          </a:r>
          <a:r>
            <a:rPr lang="hu-HU" sz="1800" kern="1200" dirty="0" err="1"/>
            <a:t>Natura</a:t>
          </a:r>
          <a:r>
            <a:rPr lang="hu-HU" sz="1800" kern="1200" dirty="0"/>
            <a:t>, NTB fenntartása, EKV, erdőápolás, ágazati programok, génmegőrzési programok</a:t>
          </a:r>
        </a:p>
      </dsp:txBody>
      <dsp:txXfrm>
        <a:off x="5816597" y="2074121"/>
        <a:ext cx="1884647" cy="2074121"/>
      </dsp:txXfrm>
    </dsp:sp>
    <dsp:sp modelId="{DD7C5F11-A991-4F21-AFB5-3B3B7E290546}">
      <dsp:nvSpPr>
        <dsp:cNvPr id="0" name=""/>
        <dsp:cNvSpPr/>
      </dsp:nvSpPr>
      <dsp:spPr>
        <a:xfrm>
          <a:off x="5902673" y="80827"/>
          <a:ext cx="1726705" cy="172670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6C12-B3FC-4AC1-945C-C8AC2F29F070}">
      <dsp:nvSpPr>
        <dsp:cNvPr id="0" name=""/>
        <dsp:cNvSpPr/>
      </dsp:nvSpPr>
      <dsp:spPr>
        <a:xfrm>
          <a:off x="9701120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beruházások: ammónia, energia, digitális átállás, öntözésfejlesztés, erdőtelepítés, erdészet,  biomassza, NTB kialakítása</a:t>
          </a:r>
        </a:p>
      </dsp:txBody>
      <dsp:txXfrm>
        <a:off x="9701120" y="2074121"/>
        <a:ext cx="1884647" cy="2074121"/>
      </dsp:txXfrm>
    </dsp:sp>
    <dsp:sp modelId="{7B5D03A1-EE58-4C7E-BE05-6C360F004D10}">
      <dsp:nvSpPr>
        <dsp:cNvPr id="0" name=""/>
        <dsp:cNvSpPr/>
      </dsp:nvSpPr>
      <dsp:spPr>
        <a:xfrm>
          <a:off x="9738989" y="86473"/>
          <a:ext cx="1726705" cy="172670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A656-74ED-4404-9A22-F6DE76A4772E}">
      <dsp:nvSpPr>
        <dsp:cNvPr id="0" name=""/>
        <dsp:cNvSpPr/>
      </dsp:nvSpPr>
      <dsp:spPr>
        <a:xfrm>
          <a:off x="7751810" y="0"/>
          <a:ext cx="1884647" cy="5185303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II. pillér Zöld állat előírások: állatjóléti intézkedések, AMR program, génmegőrzési programok</a:t>
          </a:r>
        </a:p>
      </dsp:txBody>
      <dsp:txXfrm>
        <a:off x="7751810" y="2074121"/>
        <a:ext cx="1884647" cy="2074121"/>
      </dsp:txXfrm>
    </dsp:sp>
    <dsp:sp modelId="{6D9A00D9-ED56-4598-9812-3F764F9ADE44}">
      <dsp:nvSpPr>
        <dsp:cNvPr id="0" name=""/>
        <dsp:cNvSpPr/>
      </dsp:nvSpPr>
      <dsp:spPr>
        <a:xfrm>
          <a:off x="7885533" y="86473"/>
          <a:ext cx="1726705" cy="172670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DD9D-C773-48E5-8598-6B26CDFF5EB8}">
      <dsp:nvSpPr>
        <dsp:cNvPr id="0" name=""/>
        <dsp:cNvSpPr/>
      </dsp:nvSpPr>
      <dsp:spPr>
        <a:xfrm>
          <a:off x="484748" y="4379978"/>
          <a:ext cx="10663596" cy="777795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26C0-D0D6-4EA0-A2C0-B45E56E4717A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9AD5-8FBC-4A88-91EB-7FED106D9E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3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menetrend egyes egyedi részelemeiben a külső körülmények okán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 mértékben módosulhat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egyértelműen zsinórmértékként szolgál az Agrárminisztérium következő egy éves támogatáspolitikai munkájában.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meghirdetés tervezett időpontja azt jelenti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ekkor tervezzük nyilvánosságra hozni az elkészült pályázati felhívás vagy támogatási jogszabály tervezetét, majd annak társadalmasítása lezárása után kezdődhet meg a támogatási kérelmek beadása (ez pályázati felhívások esetén 30 napot jelent)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Valamennyi támogatási konstrukció esetében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széleskörű szakmai egyeztetést folytatunk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kikérjük valamennyi érintett szakmai szervezet és intézmény javaslatait, véleményét, valamint be fogjuk vonni őket az elmúlt évek gyakorlata alapján a pályázati felhívások és támogatási konstrukciók előkészítésébe. Az érdekünk az, hogy az Európai Unió szabályozási keretében és a Stratégiai Tervünk elfogadása során szabott feltételei között a lehető leginkább a magyar szakmai prioritások érvényesüljenek.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Építünk a 2021-2022. évek pályázati csomagjainak megvalósítása során szerzett tapasztalatokra és visszajelzésekre.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meghirdetésre kerülő pályázatok lehetőséget biztosítanak majd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kis-, közepes- és nagygazdaságok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számára egyaránt,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elmúlt két év gazdasági-piaci változásaira reagálva, a termelésüket hatékonyabbá tegyék vagy akár a több lábon állás irányába nyithassanak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9AD5-8FBC-4A88-91EB-7FED106D9EC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4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54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7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6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3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48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8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7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7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20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10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7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/>
              <a:t>2024.01.25.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5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7694" y="0"/>
            <a:ext cx="11616612" cy="1371600"/>
          </a:xfrm>
        </p:spPr>
        <p:txBody>
          <a:bodyPr anchor="b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800" b="1" dirty="0"/>
              <a:t>Mezőgazdasági környezeti fenntarthatósági pályázatok 2024-ben </a:t>
            </a:r>
          </a:p>
        </p:txBody>
      </p:sp>
      <p:sp>
        <p:nvSpPr>
          <p:cNvPr id="3" name="Téglalap 2"/>
          <p:cNvSpPr/>
          <p:nvPr/>
        </p:nvSpPr>
        <p:spPr>
          <a:xfrm>
            <a:off x="6796585" y="5349895"/>
            <a:ext cx="53954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 smtClean="0"/>
              <a:t>2024. január 25.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Budapest</a:t>
            </a:r>
          </a:p>
          <a:p>
            <a:pPr algn="ctr">
              <a:spcAft>
                <a:spcPts val="1200"/>
              </a:spcAft>
            </a:pPr>
            <a:r>
              <a:rPr lang="hu-HU" sz="2400" dirty="0" err="1"/>
              <a:t>AGROmashEXPO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56866" y="4488119"/>
            <a:ext cx="53954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/>
              <a:t>Nagy </a:t>
            </a:r>
            <a:r>
              <a:rPr lang="hu-HU" sz="2400" dirty="0" smtClean="0"/>
              <a:t>Viktor </a:t>
            </a:r>
            <a:endParaRPr lang="hu-HU" sz="2400" dirty="0"/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osztályvezető</a:t>
            </a:r>
            <a:endParaRPr lang="hu-HU" sz="2400" dirty="0"/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KAP Koordinációs Főosztály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Agrárminisztérium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85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-71761"/>
            <a:ext cx="1135380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</a:rPr>
              <a:t>Földhasználat váltást elősegítő beruházások és azok </a:t>
            </a:r>
            <a:r>
              <a:rPr lang="hu-HU" sz="3600" b="1" dirty="0" smtClean="0">
                <a:solidFill>
                  <a:schemeClr val="bg1"/>
                </a:solidFill>
              </a:rPr>
              <a:t>fenntartása - KAP-RD21-RD22-1-24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8610" y="1145898"/>
            <a:ext cx="12192000" cy="525236"/>
          </a:xfrm>
        </p:spPr>
        <p:txBody>
          <a:bodyPr>
            <a:normAutofit/>
          </a:bodyPr>
          <a:lstStyle/>
          <a:p>
            <a:r>
              <a:rPr lang="hu-HU" dirty="0"/>
              <a:t>T</a:t>
            </a:r>
            <a:r>
              <a:rPr lang="hu-HU" dirty="0" smtClean="0"/>
              <a:t>ervezett </a:t>
            </a:r>
            <a:r>
              <a:rPr lang="hu-HU" dirty="0"/>
              <a:t>keretösszeg 9 Mrd Ft.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0" y="3048001"/>
            <a:ext cx="713232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996501" y="605133"/>
            <a:ext cx="16745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TERVEZET</a:t>
            </a:r>
            <a:endParaRPr lang="hu-H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65692"/>
              </p:ext>
            </p:extLst>
          </p:nvPr>
        </p:nvGraphicFramePr>
        <p:xfrm>
          <a:off x="181958" y="1568942"/>
          <a:ext cx="7369547" cy="4663036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592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429">
                <a:tc>
                  <a:txBody>
                    <a:bodyPr/>
                    <a:lstStyle/>
                    <a:p>
                      <a:pPr marL="457200" lvl="1" indent="0" fontAlgn="base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62890" algn="l"/>
                        </a:tabLst>
                      </a:pPr>
                      <a:r>
                        <a:rPr lang="hu-HU" sz="2000" b="1" u="sng" strike="noStrike" dirty="0" smtClean="0">
                          <a:effectLst/>
                        </a:rPr>
                        <a:t>1. C</a:t>
                      </a:r>
                      <a:r>
                        <a:rPr lang="en-US" sz="2000" b="1" u="sng" strike="noStrike" dirty="0" err="1" smtClean="0">
                          <a:effectLst/>
                        </a:rPr>
                        <a:t>élterület</a:t>
                      </a:r>
                      <a:r>
                        <a:rPr lang="en-US" sz="2000" b="1" u="sng" strike="noStrike" dirty="0" smtClean="0">
                          <a:effectLst/>
                        </a:rPr>
                        <a:t> </a:t>
                      </a:r>
                      <a:r>
                        <a:rPr lang="en-US" sz="2000" b="1" u="sng" strike="noStrike" dirty="0">
                          <a:effectLst/>
                        </a:rPr>
                        <a:t>- Agro-</a:t>
                      </a:r>
                      <a:r>
                        <a:rPr lang="en-US" sz="2000" b="1" u="sng" strike="noStrike" dirty="0" err="1">
                          <a:effectLst/>
                        </a:rPr>
                        <a:t>ökológiai</a:t>
                      </a:r>
                      <a:r>
                        <a:rPr lang="en-US" sz="2000" b="1" u="sng" strike="noStrike" dirty="0">
                          <a:effectLst/>
                        </a:rPr>
                        <a:t> </a:t>
                      </a:r>
                      <a:r>
                        <a:rPr lang="en-US" sz="2000" b="1" u="sng" strike="noStrike" dirty="0" err="1">
                          <a:effectLst/>
                        </a:rPr>
                        <a:t>nem</a:t>
                      </a:r>
                      <a:r>
                        <a:rPr lang="en-US" sz="2000" b="1" u="sng" strike="noStrike" dirty="0">
                          <a:effectLst/>
                        </a:rPr>
                        <a:t> </a:t>
                      </a:r>
                      <a:r>
                        <a:rPr lang="en-US" sz="2000" b="1" u="sng" strike="noStrike" dirty="0" err="1">
                          <a:effectLst/>
                        </a:rPr>
                        <a:t>termelő</a:t>
                      </a:r>
                      <a:r>
                        <a:rPr lang="en-US" sz="2000" b="1" u="sng" strike="noStrike" dirty="0">
                          <a:effectLst/>
                        </a:rPr>
                        <a:t> </a:t>
                      </a:r>
                      <a:r>
                        <a:rPr lang="en-US" sz="2000" b="1" u="sng" strike="noStrike" dirty="0" err="1">
                          <a:effectLst/>
                        </a:rPr>
                        <a:t>beruházások</a:t>
                      </a:r>
                      <a:endParaRPr lang="hu-HU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Egységköltség</a:t>
                      </a:r>
                      <a:r>
                        <a:rPr lang="en-US" sz="2000" b="1" dirty="0">
                          <a:effectLst/>
                        </a:rPr>
                        <a:t> (EUR/ha)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a) Biodiverzitás védelmi célú évelő kultúrák telepítése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szántóföldön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938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állandó kultúrában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b) </a:t>
                      </a:r>
                      <a:r>
                        <a:rPr lang="en-US" sz="2000" dirty="0" err="1">
                          <a:effectLst/>
                        </a:rPr>
                        <a:t>Erózióvédelmi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célú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gyepes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sávok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kialakítása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szántóterületeken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szántóföldön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898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állandó kultúrában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c) Füves, cserjés sávok kialakítása szántóterületeken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1 223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d) Gyeptelepítés szántóterületeken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talajvédelmi célú gyeptelepítés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898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természetközeli gyepek létrehozása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938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93750"/>
              </p:ext>
            </p:extLst>
          </p:nvPr>
        </p:nvGraphicFramePr>
        <p:xfrm>
          <a:off x="7674795" y="1304320"/>
          <a:ext cx="4517203" cy="5433029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225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célterület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- Agro-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ökológiai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földhasználat-váltást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ösztönző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kifizetés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Egységköltség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a.)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Újonnan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telepített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biodiverzitás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védelmi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célú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évelő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kultúrák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fenntartása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820 EUR/ha/év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b.)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Újonnan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telepített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talajvédelmi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célú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gyepek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fenntartása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769 EUR/ha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d.)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Újonnan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telepített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természetközeli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gyepek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fenntartása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886 EUR/ha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970" marR="13970" marT="13970" marB="139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538C55-1081-902B-89F5-41D3984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6692"/>
          </a:xfrm>
        </p:spPr>
        <p:txBody>
          <a:bodyPr/>
          <a:lstStyle/>
          <a:p>
            <a:pPr algn="ctr"/>
            <a:r>
              <a:rPr lang="hu-HU" sz="4400" b="0" i="0" u="none" strike="noStrike" baseline="30000" dirty="0">
                <a:solidFill>
                  <a:schemeClr val="bg1"/>
                </a:solidFill>
                <a:latin typeface="HelveticaNeueLT Pro 95 Blk" panose="020B0904020202020204" pitchFamily="34" charset="-18"/>
              </a:rPr>
              <a:t>Köszönöm a figyelmüket!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Új KAP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(2023-2027) erősödő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099127"/>
            <a:ext cx="11504429" cy="55827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155575" y="2743200"/>
            <a:ext cx="7473661" cy="12561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99649" y="2401776"/>
            <a:ext cx="7031778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Négy legfontosabb természeti erőforrásunk védelme: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</a:rPr>
              <a:t>Talaj</a:t>
            </a:r>
            <a:endParaRPr lang="hu-HU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</a:rPr>
              <a:t>Víz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</a:rPr>
              <a:t>Levegő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FF0000"/>
                </a:solidFill>
              </a:rPr>
              <a:t>Biodiverzitás</a:t>
            </a:r>
            <a:endParaRPr lang="hu-H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6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725" y="0"/>
            <a:ext cx="1164060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</a:rPr>
              <a:t>Új KAP (2023-2027) I-II. pillér zöld intézkedések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62467" y="1325562"/>
          <a:ext cx="11590866" cy="518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03564" y="5879642"/>
            <a:ext cx="10510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AKIS (képzés, szaktanácsadás, innováció), együttműködések, KAP Zöld Támogató Hálózat</a:t>
            </a:r>
          </a:p>
        </p:txBody>
      </p:sp>
    </p:spTree>
    <p:extLst>
      <p:ext uri="{BB962C8B-B14F-4D97-AF65-F5344CB8AC3E}">
        <p14:creationId xmlns:p14="http://schemas.microsoft.com/office/powerpoint/2010/main" val="257395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921"/>
    </mc:Choice>
    <mc:Fallback xmlns="">
      <p:transition spd="slow" advClick="0" advTm="379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5380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b="1" dirty="0">
                <a:solidFill>
                  <a:schemeClr val="bg1"/>
                </a:solidFill>
              </a:rPr>
              <a:t> Új KAP II. pillér: zöld intézkedések</a:t>
            </a:r>
            <a:endParaRPr lang="hu-HU" sz="4800" b="1" dirty="0">
              <a:solidFill>
                <a:schemeClr val="bg1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21467"/>
            <a:ext cx="12192000" cy="5636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Uniós elvárás volt, hogy a forrás több, mint harmadát zöld intézkedésekre költsük: </a:t>
            </a:r>
            <a:r>
              <a:rPr lang="hu-HU" sz="2400" b="1" dirty="0"/>
              <a:t>36%</a:t>
            </a:r>
            <a:r>
              <a:rPr lang="hu-HU" sz="2400" dirty="0"/>
              <a:t> lett.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/>
              <a:t>22</a:t>
            </a:r>
            <a:r>
              <a:rPr lang="hu-HU" sz="2400" dirty="0"/>
              <a:t> beavatkozással, több, mint </a:t>
            </a:r>
            <a:r>
              <a:rPr lang="hu-HU" sz="2400" b="1" dirty="0"/>
              <a:t>1000 milliárd forintot </a:t>
            </a:r>
            <a:r>
              <a:rPr lang="hu-HU" sz="2400" dirty="0"/>
              <a:t>terveztünk.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2014-2020 időszakához képest </a:t>
            </a:r>
            <a:r>
              <a:rPr lang="hu-HU" sz="2400" b="1" dirty="0"/>
              <a:t>másfélszeres</a:t>
            </a:r>
            <a:r>
              <a:rPr lang="hu-HU" sz="2400" dirty="0"/>
              <a:t> forrás növekedés.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/>
              <a:t>Zöld intézkedések közül</a:t>
            </a:r>
            <a:r>
              <a:rPr lang="hu-HU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AKG (forrás 16%-a) és </a:t>
            </a:r>
            <a:r>
              <a:rPr lang="hu-HU" dirty="0" err="1"/>
              <a:t>Öko</a:t>
            </a:r>
            <a:r>
              <a:rPr lang="hu-HU" dirty="0"/>
              <a:t> (forrás 3%-a) pályázatok mellett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8 az egyéb környezet és klímavédelmi (forrás 6%-a) célokat,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7 az erdészeti (forrás 11%-a) beavatkozásokat 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5 az állatjóléti és AMR elleni küzdelmet (forrás 2%-a) szolgálja majd.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/>
              <a:t>Új zöld intézkedések több területen is várhatók</a:t>
            </a:r>
            <a:r>
              <a:rPr lang="hu-HU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RD22: </a:t>
            </a:r>
            <a:r>
              <a:rPr lang="hu-HU" sz="2000" dirty="0" err="1"/>
              <a:t>Agro-ökológiai</a:t>
            </a:r>
            <a:r>
              <a:rPr lang="hu-HU" sz="2000" dirty="0"/>
              <a:t> földhasználat-váltást ösztönző kifizetés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RD26: Állati genetikai erőforrások </a:t>
            </a:r>
            <a:r>
              <a:rPr lang="hu-HU" sz="2000" dirty="0" err="1"/>
              <a:t>in</a:t>
            </a:r>
            <a:r>
              <a:rPr lang="hu-HU" sz="2000" dirty="0"/>
              <a:t> vitro megőrzése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RD28: Növényi genetikai erőforrások </a:t>
            </a:r>
            <a:r>
              <a:rPr lang="hu-HU" sz="2000" dirty="0" err="1"/>
              <a:t>in</a:t>
            </a:r>
            <a:r>
              <a:rPr lang="hu-HU" sz="2000" dirty="0"/>
              <a:t> situ megőrzése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RD33b: </a:t>
            </a:r>
            <a:r>
              <a:rPr lang="hu-HU" sz="2000" dirty="0" err="1"/>
              <a:t>Antimikrobiális</a:t>
            </a:r>
            <a:r>
              <a:rPr lang="hu-HU" sz="2000" dirty="0"/>
              <a:t> rezisztencia elleni küzdelem kompenzációs kifizetése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RD37: Erdőtüzek megelőzésének és kockázatcsökkentésének együttműködés alapú támogatása </a:t>
            </a:r>
          </a:p>
        </p:txBody>
      </p:sp>
      <p:sp>
        <p:nvSpPr>
          <p:cNvPr id="4" name="Téglalap 3"/>
          <p:cNvSpPr/>
          <p:nvPr/>
        </p:nvSpPr>
        <p:spPr>
          <a:xfrm>
            <a:off x="9156125" y="2105779"/>
            <a:ext cx="2766646" cy="883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Átmeneti évekre új 3 éves program 2022-től, új kiírás 2025-ben (5 év)</a:t>
            </a:r>
          </a:p>
        </p:txBody>
      </p:sp>
      <p:sp>
        <p:nvSpPr>
          <p:cNvPr id="5" name="Jobb oldali kapcsos zárójel 4"/>
          <p:cNvSpPr/>
          <p:nvPr/>
        </p:nvSpPr>
        <p:spPr>
          <a:xfrm>
            <a:off x="7997588" y="2721935"/>
            <a:ext cx="1031096" cy="393712"/>
          </a:xfrm>
          <a:prstGeom prst="rightBrace">
            <a:avLst>
              <a:gd name="adj1" fmla="val 25000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23" y="4210947"/>
            <a:ext cx="3363878" cy="15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19362" y="0"/>
            <a:ext cx="11131810" cy="12388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000" dirty="0">
                <a:solidFill>
                  <a:schemeClr val="bg1"/>
                </a:solidFill>
                <a:latin typeface="HelveticaNeueLT Pro 45 Lt"/>
              </a:rPr>
              <a:t>Új KAP II. pilléres  pályázati menetrend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9362" y="1221467"/>
            <a:ext cx="11854651" cy="51162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Februártól </a:t>
            </a:r>
            <a:r>
              <a:rPr lang="hu-HU" sz="2000" dirty="0"/>
              <a:t>tervezzük a meghirdetések indítását, elsősorban az </a:t>
            </a:r>
            <a:r>
              <a:rPr lang="hu-HU" sz="2000" b="1" dirty="0"/>
              <a:t>erdőgazdálkodáshoz</a:t>
            </a:r>
            <a:r>
              <a:rPr lang="hu-HU" sz="2000" dirty="0"/>
              <a:t> </a:t>
            </a:r>
            <a:r>
              <a:rPr lang="hu-HU" sz="2000" dirty="0" smtClean="0"/>
              <a:t>és </a:t>
            </a:r>
            <a:r>
              <a:rPr lang="hu-HU" sz="2000" b="1" dirty="0" smtClean="0"/>
              <a:t>tudásátadáshoz</a:t>
            </a:r>
            <a:r>
              <a:rPr lang="hu-HU" sz="2000" dirty="0" smtClean="0"/>
              <a:t> kapcsolódó pályázatokkal. </a:t>
            </a:r>
            <a:endParaRPr lang="hu-H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Márciusban </a:t>
            </a:r>
            <a:r>
              <a:rPr lang="hu-HU" sz="2000" dirty="0"/>
              <a:t>kívánjuk megjelentetni a mezőgazdasági és élelmiszeripari </a:t>
            </a:r>
            <a:r>
              <a:rPr lang="hu-HU" sz="2000" b="1" dirty="0"/>
              <a:t>beruházások </a:t>
            </a:r>
            <a:r>
              <a:rPr lang="hu-HU" sz="2000" dirty="0"/>
              <a:t>első pályázati csomagját, amely magában foglalja az </a:t>
            </a:r>
            <a:r>
              <a:rPr lang="hu-HU" sz="2000" b="1" dirty="0"/>
              <a:t>élelmiszeripar, a takarmányipar, a kertészet és az állattartás </a:t>
            </a:r>
            <a:r>
              <a:rPr lang="hu-HU" sz="2000" dirty="0"/>
              <a:t>beruházásait segítő felhívásokat. Szintén márciusban tervezzük azokat az ökológiai szempontból fontos </a:t>
            </a:r>
            <a:r>
              <a:rPr lang="hu-HU" sz="2000" b="1" dirty="0"/>
              <a:t>földhasználat-váltást segítő</a:t>
            </a:r>
            <a:r>
              <a:rPr lang="hu-HU" sz="2000" dirty="0"/>
              <a:t> támogatásainkat elindítani, amelyekhez utána többéves fenntartási támogatás igénybe vételének lehetősége is megnyílik.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Áprilisban</a:t>
            </a:r>
            <a:r>
              <a:rPr lang="hu-HU" sz="2000" dirty="0"/>
              <a:t> új kiírásokkal folytatódik a fenntartható </a:t>
            </a:r>
            <a:r>
              <a:rPr lang="hu-HU" sz="2000" b="1" dirty="0"/>
              <a:t>vízgazdálkodási közösségek </a:t>
            </a:r>
            <a:r>
              <a:rPr lang="hu-HU" sz="2000" dirty="0"/>
              <a:t>és a mezőgazdasági üzemek </a:t>
            </a:r>
            <a:r>
              <a:rPr lang="hu-HU" sz="2000" b="1" dirty="0"/>
              <a:t>öntözésfejlesztésének</a:t>
            </a:r>
            <a:r>
              <a:rPr lang="hu-HU" sz="2000" dirty="0"/>
              <a:t> támogatása.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2024 nyarára </a:t>
            </a:r>
            <a:r>
              <a:rPr lang="hu-HU" sz="2000" dirty="0"/>
              <a:t>készülünk el a </a:t>
            </a:r>
            <a:r>
              <a:rPr lang="hu-HU" sz="2000" b="1" dirty="0"/>
              <a:t>generációváltást </a:t>
            </a:r>
            <a:r>
              <a:rPr lang="hu-HU" sz="2000" dirty="0"/>
              <a:t>segítő támogatási csomaggal.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2024 őszére </a:t>
            </a:r>
            <a:r>
              <a:rPr lang="hu-HU" sz="2000" dirty="0"/>
              <a:t>várható a vidékfejlesztési, </a:t>
            </a:r>
            <a:r>
              <a:rPr lang="hu-HU" sz="2000" b="1" dirty="0"/>
              <a:t>településfejlesztési </a:t>
            </a:r>
            <a:r>
              <a:rPr lang="hu-HU" sz="2000" dirty="0"/>
              <a:t>pályázati konstrukciók elkészülte.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2024 végére </a:t>
            </a:r>
            <a:r>
              <a:rPr lang="hu-HU" sz="2000" dirty="0"/>
              <a:t>egy újabb beruházási pályázati csomag meghirdetése, amely a </a:t>
            </a:r>
            <a:r>
              <a:rPr lang="hu-HU" sz="2000" b="1" dirty="0"/>
              <a:t>precíziós gazdálkodást </a:t>
            </a:r>
            <a:r>
              <a:rPr lang="hu-HU" sz="2000" dirty="0"/>
              <a:t>vagy éppen </a:t>
            </a:r>
            <a:r>
              <a:rPr lang="hu-HU" sz="2000" b="1" dirty="0"/>
              <a:t>terménytisztítás-szárítás </a:t>
            </a:r>
            <a:r>
              <a:rPr lang="hu-HU" sz="2000" dirty="0"/>
              <a:t>technológiai megújulását segíti.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/>
              <a:t>Már megkezdődött a 2025. január 1-jével induló </a:t>
            </a:r>
            <a:r>
              <a:rPr lang="hu-HU" sz="2000" b="1" dirty="0"/>
              <a:t>agrár-környezetgazdálkodási támogatási program </a:t>
            </a:r>
            <a:r>
              <a:rPr lang="hu-HU" sz="2000" dirty="0"/>
              <a:t>szakmai előkészítése az időben történő meghirdethetőség érdekében.</a:t>
            </a:r>
          </a:p>
        </p:txBody>
      </p:sp>
    </p:spTree>
    <p:extLst>
      <p:ext uri="{BB962C8B-B14F-4D97-AF65-F5344CB8AC3E}">
        <p14:creationId xmlns:p14="http://schemas.microsoft.com/office/powerpoint/2010/main" val="36939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123290" y="0"/>
            <a:ext cx="872276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chemeClr val="bg1"/>
                </a:solidFill>
              </a:rPr>
              <a:t>AKG (RD19), </a:t>
            </a:r>
            <a:r>
              <a:rPr lang="hu-HU" sz="3600" b="1" dirty="0">
                <a:solidFill>
                  <a:schemeClr val="bg1"/>
                </a:solidFill>
              </a:rPr>
              <a:t>ÖKO </a:t>
            </a:r>
            <a:r>
              <a:rPr lang="hu-HU" sz="3600" b="1" dirty="0" smtClean="0">
                <a:solidFill>
                  <a:schemeClr val="bg1"/>
                </a:solidFill>
              </a:rPr>
              <a:t>(RD20) és a </a:t>
            </a:r>
            <a:r>
              <a:rPr lang="hu-HU" sz="3600" b="1" dirty="0" err="1" smtClean="0">
                <a:solidFill>
                  <a:schemeClr val="bg1"/>
                </a:solidFill>
              </a:rPr>
              <a:t>Natura</a:t>
            </a:r>
            <a:r>
              <a:rPr lang="hu-HU" sz="3600" b="1" dirty="0" smtClean="0">
                <a:solidFill>
                  <a:schemeClr val="bg1"/>
                </a:solidFill>
              </a:rPr>
              <a:t> 2000 (RD22-RD23)</a:t>
            </a:r>
            <a:endParaRPr lang="hu-HU" sz="3600" b="1" dirty="0">
              <a:solidFill>
                <a:schemeClr val="bg1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0" y="1248107"/>
            <a:ext cx="12022667" cy="247202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Az AKG és ÖKO támogatások 2025-ig a 2022-ben indult támogatás változatlan feltételek mellett folytatódnak, de 2025-től új pályázati felhívás várható, módosított tartalommal</a:t>
            </a:r>
            <a:r>
              <a:rPr lang="hu-HU" dirty="0" smtClean="0"/>
              <a:t>.</a:t>
            </a:r>
          </a:p>
          <a:p>
            <a:r>
              <a:rPr lang="hu-HU" dirty="0"/>
              <a:t>A 2018-ban meghirdetett </a:t>
            </a:r>
            <a:r>
              <a:rPr lang="hu-HU" b="1" u="sng" dirty="0"/>
              <a:t>Ökológiai gazdálkodásra </a:t>
            </a:r>
            <a:r>
              <a:rPr lang="hu-HU" dirty="0"/>
              <a:t>történő áttérés, ökológiai gazdálkodás fenntartása felhívás </a:t>
            </a:r>
            <a:r>
              <a:rPr lang="hu-HU" b="1" u="sng" dirty="0"/>
              <a:t>kötelezettségvállalási ideje meghosszabbításra kerül 2024. december 31-ig</a:t>
            </a:r>
            <a:r>
              <a:rPr lang="hu-HU" dirty="0"/>
              <a:t>, a jelenleg futó két ÖKO felhívás támogatási időszaka együttesen zárul és 2025-től új felhívás indul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Az adott területre AÖP és AKG, valamint AÖP és ÖKO támogatás egyaránt igényelhető, de az átfedéseket kiszűrtük azzal, hogy az előírások átfedését főszabály szerint kizártuk. </a:t>
            </a:r>
          </a:p>
          <a:p>
            <a:r>
              <a:rPr lang="hu-HU" dirty="0" smtClean="0"/>
              <a:t>Az AÖP </a:t>
            </a:r>
            <a:r>
              <a:rPr lang="hu-HU" dirty="0"/>
              <a:t>jogcímrendelet </a:t>
            </a:r>
            <a:r>
              <a:rPr lang="hu-HU" dirty="0" smtClean="0"/>
              <a:t>kitér arra, </a:t>
            </a:r>
            <a:r>
              <a:rPr lang="hu-HU" dirty="0"/>
              <a:t>hogy mely </a:t>
            </a:r>
            <a:r>
              <a:rPr lang="hu-HU" dirty="0" err="1"/>
              <a:t>AÖP-s</a:t>
            </a:r>
            <a:r>
              <a:rPr lang="hu-HU" dirty="0"/>
              <a:t> gyakorlatok nem választhatók az AKG/ÖKO/</a:t>
            </a:r>
            <a:r>
              <a:rPr lang="hu-HU" dirty="0" err="1"/>
              <a:t>Natura</a:t>
            </a:r>
            <a:r>
              <a:rPr lang="hu-HU" dirty="0"/>
              <a:t> 2000 támogatásba bevont területeken.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0" y="3609699"/>
            <a:ext cx="6705600" cy="265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Új AKG és ÖKO pályázati felhívás figyelembe veszi a növekvő zöld elvárásokat.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KAP Stratégiai Tervből a </a:t>
            </a:r>
            <a:r>
              <a:rPr lang="hu-HU" sz="2000" dirty="0" err="1"/>
              <a:t>Natura</a:t>
            </a:r>
            <a:r>
              <a:rPr lang="hu-HU" sz="2000" dirty="0"/>
              <a:t> </a:t>
            </a:r>
            <a:r>
              <a:rPr lang="hu-HU" sz="2000" dirty="0" smtClean="0"/>
              <a:t>2000-es erdő- és gyepterületekre </a:t>
            </a:r>
            <a:r>
              <a:rPr lang="hu-HU" sz="2000" dirty="0"/>
              <a:t>továbbra is kompenzációs támogatás igényelhető. </a:t>
            </a:r>
            <a:endParaRPr lang="hu-HU" sz="2000" dirty="0" smtClean="0"/>
          </a:p>
          <a:p>
            <a:r>
              <a:rPr lang="hu-HU" sz="2000" dirty="0"/>
              <a:t>A kompenzációs támogatás </a:t>
            </a:r>
            <a:r>
              <a:rPr lang="hu-HU" sz="2000" dirty="0" smtClean="0"/>
              <a:t>a </a:t>
            </a:r>
            <a:r>
              <a:rPr lang="hu-HU" sz="2000" dirty="0"/>
              <a:t>jogszabályi előírások betartásából származó többletköltségek, valamint bevételkiesés alapján kerül meghatározásra azok ellentételezése </a:t>
            </a:r>
            <a:r>
              <a:rPr lang="hu-HU" sz="2000" dirty="0" smtClean="0"/>
              <a:t>céljából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89" y="3439869"/>
            <a:ext cx="4719884" cy="250343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79425" y="4935980"/>
            <a:ext cx="1448689" cy="91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Tervezett forrás: 700 Mrd 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8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297950" y="0"/>
            <a:ext cx="8537825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AMR </a:t>
            </a:r>
            <a:r>
              <a:rPr lang="hu-HU" dirty="0" smtClean="0"/>
              <a:t>(RD33b) és Állatjólét (RD29, RD32, RD33)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79022" y="1241778"/>
            <a:ext cx="12031202" cy="2363783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/>
              <a:t>Antimikrobiális</a:t>
            </a:r>
            <a:r>
              <a:rPr lang="hu-HU" dirty="0"/>
              <a:t> rezisztencia elleni küzdelem kompenzációs kifizetése: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Célja az </a:t>
            </a:r>
            <a:r>
              <a:rPr lang="hu-HU" dirty="0" err="1"/>
              <a:t>antimikrobiális</a:t>
            </a:r>
            <a:r>
              <a:rPr lang="hu-HU" dirty="0"/>
              <a:t> szerek alkalmazásának visszaszorítása.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Sertés, baromfi, szarvasmarha </a:t>
            </a:r>
            <a:r>
              <a:rPr lang="hu-HU" dirty="0" err="1"/>
              <a:t>nagylétszámú</a:t>
            </a:r>
            <a:r>
              <a:rPr lang="hu-HU" dirty="0"/>
              <a:t> állattartó telepei érintettek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Mintavétel és rezisztencia vizsgálat elvégzése, antibiotikum-csökkentési terv kidolgozása és félévente történő felülvizsgálata, elektronikus adatgyűjtési rendszer alkalmazása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Preventív termékek alkalmazása baromfi esetében, </a:t>
            </a:r>
            <a:r>
              <a:rPr lang="hu-HU" dirty="0" err="1"/>
              <a:t>nagylétszámú</a:t>
            </a:r>
            <a:r>
              <a:rPr lang="hu-HU" dirty="0"/>
              <a:t> állattartó telepeken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0" y="3704279"/>
            <a:ext cx="7031739" cy="2553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Egyre több </a:t>
            </a:r>
            <a:r>
              <a:rPr lang="hu-HU" dirty="0"/>
              <a:t>támogatható állatfaj (tej-marha</a:t>
            </a:r>
            <a:r>
              <a:rPr lang="hu-HU" dirty="0" smtClean="0"/>
              <a:t>, </a:t>
            </a:r>
            <a:r>
              <a:rPr lang="hu-HU" dirty="0" err="1" smtClean="0"/>
              <a:t>húrmarha</a:t>
            </a:r>
            <a:r>
              <a:rPr lang="hu-HU" dirty="0" smtClean="0"/>
              <a:t>, </a:t>
            </a:r>
            <a:r>
              <a:rPr lang="hu-HU" dirty="0"/>
              <a:t>baromfi, méh, </a:t>
            </a:r>
            <a:r>
              <a:rPr lang="hu-HU" dirty="0" err="1"/>
              <a:t>kiskérőzdő</a:t>
            </a:r>
            <a:r>
              <a:rPr lang="hu-HU" dirty="0"/>
              <a:t>) esetében elérhető lesz állatjóléti támogatás</a:t>
            </a:r>
            <a:r>
              <a:rPr lang="hu-HU" dirty="0" smtClean="0"/>
              <a:t>. Sertés állatjólét tárgyalás alatt az Európai Bizottsággal.</a:t>
            </a:r>
            <a:endParaRPr lang="hu-HU" dirty="0"/>
          </a:p>
          <a:p>
            <a:r>
              <a:rPr lang="hu-HU" dirty="0"/>
              <a:t>Az állatjóléti beavatkozás az állattartás fejlesztését célozza meg azáltal, hogy támogatást biztosít az állatok javát szolgáló szigorú állatjóléti, higiéniai és takarmányozási körülmények, feltételek önkéntesen vállalt betartásához.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39" y="3704279"/>
            <a:ext cx="4936484" cy="245345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708477" y="1358536"/>
            <a:ext cx="1448689" cy="91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Tervezett forrás: 81 Mrd 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588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472610" y="0"/>
            <a:ext cx="8198779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Genetikai erőforrások megőrzésének </a:t>
            </a:r>
            <a:r>
              <a:rPr lang="hu-HU" dirty="0" smtClean="0"/>
              <a:t>támogatása (RD24-28)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0" y="1151467"/>
            <a:ext cx="11863137" cy="2580474"/>
          </a:xfrm>
        </p:spPr>
        <p:txBody>
          <a:bodyPr>
            <a:normAutofit/>
          </a:bodyPr>
          <a:lstStyle/>
          <a:p>
            <a:r>
              <a:rPr lang="hu-HU" dirty="0" smtClean="0"/>
              <a:t>Cél a </a:t>
            </a:r>
            <a:r>
              <a:rPr lang="hu-HU" dirty="0"/>
              <a:t>magas genetikai értéket képviselő és sokszor kihalással/genetikai erózióval fenyegetett mezőgazdasági szempontból értékes növényfajok és állatfajták kiemelt </a:t>
            </a:r>
            <a:r>
              <a:rPr lang="hu-HU" dirty="0" smtClean="0"/>
              <a:t>támogatása.</a:t>
            </a:r>
          </a:p>
          <a:p>
            <a:r>
              <a:rPr lang="hu-HU" dirty="0" smtClean="0"/>
              <a:t>Ezen fajták </a:t>
            </a:r>
            <a:r>
              <a:rPr lang="hu-HU" dirty="0"/>
              <a:t>megőrzése a </a:t>
            </a:r>
            <a:r>
              <a:rPr lang="hu-HU" dirty="0" err="1"/>
              <a:t>biodiverzitás</a:t>
            </a:r>
            <a:r>
              <a:rPr lang="hu-HU" dirty="0"/>
              <a:t> fenntartása érdekében szükséges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Növényi </a:t>
            </a:r>
            <a:r>
              <a:rPr lang="hu-HU" dirty="0" err="1" smtClean="0"/>
              <a:t>in</a:t>
            </a:r>
            <a:r>
              <a:rPr lang="hu-HU" dirty="0" smtClean="0"/>
              <a:t> situ megőrzés egy új támogatási forma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0" y="3427141"/>
            <a:ext cx="7406640" cy="2821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Genetikai állomány megőrzését segítő támogatások:</a:t>
            </a:r>
          </a:p>
          <a:p>
            <a:r>
              <a:rPr lang="hu-HU" dirty="0"/>
              <a:t>Állati genetikai erőforrások ex situ megőrzése,</a:t>
            </a:r>
          </a:p>
          <a:p>
            <a:r>
              <a:rPr lang="hu-HU" dirty="0"/>
              <a:t>Állati genetikai erőforrások </a:t>
            </a:r>
            <a:r>
              <a:rPr lang="hu-HU" dirty="0" err="1"/>
              <a:t>in</a:t>
            </a:r>
            <a:r>
              <a:rPr lang="hu-HU" dirty="0"/>
              <a:t> situ megőrzése,</a:t>
            </a:r>
          </a:p>
          <a:p>
            <a:r>
              <a:rPr lang="hu-HU" dirty="0"/>
              <a:t>Állati genetikai erőforrások </a:t>
            </a:r>
            <a:r>
              <a:rPr lang="hu-HU" dirty="0" err="1"/>
              <a:t>in</a:t>
            </a:r>
            <a:r>
              <a:rPr lang="hu-HU" dirty="0"/>
              <a:t> vitro megőrzése,</a:t>
            </a:r>
          </a:p>
          <a:p>
            <a:r>
              <a:rPr lang="hu-HU" dirty="0"/>
              <a:t>Növényi genetikai erőforrások és mikroorganizmusok ex situ megőrzése,</a:t>
            </a:r>
          </a:p>
          <a:p>
            <a:r>
              <a:rPr lang="hu-HU" dirty="0"/>
              <a:t>Növényi genetikai erőforrások </a:t>
            </a:r>
            <a:r>
              <a:rPr lang="hu-HU" dirty="0" err="1"/>
              <a:t>in</a:t>
            </a:r>
            <a:r>
              <a:rPr lang="hu-HU" dirty="0"/>
              <a:t> situ megőrzése.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743311" y="2020082"/>
            <a:ext cx="1448689" cy="91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Tervezett forrás: 22 Mrd Ft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27" y="3148467"/>
            <a:ext cx="4248484" cy="28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299" y="30602"/>
            <a:ext cx="7276061" cy="124185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err="1">
                <a:solidFill>
                  <a:schemeClr val="bg1"/>
                </a:solidFill>
                <a:latin typeface="+mn-lt"/>
              </a:rPr>
              <a:t>Agro-ökológiai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nem termelő beruházások (RD21)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30" y="1272454"/>
            <a:ext cx="11511524" cy="54490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b="1" dirty="0" smtClean="0"/>
              <a:t>Célterületek</a:t>
            </a:r>
            <a:r>
              <a:rPr lang="hu-HU" sz="2000" dirty="0" smtClean="0"/>
              <a:t>: A. és C. célterület 5 év, B. célterület 7 év kötelezettség.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u="sng" dirty="0" smtClean="0"/>
              <a:t>A. Földhasználat </a:t>
            </a:r>
            <a:r>
              <a:rPr lang="hu-HU" sz="2000" u="sng" dirty="0"/>
              <a:t>váltást, illetve az élőhelyek helyreállítását </a:t>
            </a:r>
            <a:endParaRPr lang="hu-HU" sz="20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u="sng" dirty="0" smtClean="0"/>
              <a:t>elősegítő </a:t>
            </a:r>
            <a:r>
              <a:rPr lang="hu-HU" sz="2000" u="sng" dirty="0"/>
              <a:t>nem termelő </a:t>
            </a:r>
            <a:r>
              <a:rPr lang="hu-HU" sz="2000" u="sng" dirty="0" smtClean="0"/>
              <a:t>beruházások</a:t>
            </a:r>
            <a:r>
              <a:rPr lang="hu-HU" sz="2000" dirty="0" smtClean="0"/>
              <a:t>: a</a:t>
            </a:r>
            <a:r>
              <a:rPr lang="hu-HU" sz="2000" dirty="0"/>
              <a:t>) </a:t>
            </a:r>
            <a:r>
              <a:rPr lang="hu-HU" sz="2000" dirty="0" err="1"/>
              <a:t>Biodiverzitás</a:t>
            </a:r>
            <a:r>
              <a:rPr lang="hu-HU" sz="2000" dirty="0"/>
              <a:t> védelmi célú évelő kultúrák </a:t>
            </a:r>
            <a:r>
              <a:rPr lang="hu-HU" sz="2000" dirty="0" smtClean="0"/>
              <a:t>telepítése; b</a:t>
            </a:r>
            <a:r>
              <a:rPr lang="hu-HU" sz="2000" dirty="0"/>
              <a:t>) Erózióvédelmi célú gyepes sávok kialakítása </a:t>
            </a:r>
            <a:r>
              <a:rPr lang="hu-HU" sz="2000" dirty="0" smtClean="0"/>
              <a:t>szántóterületeken; c</a:t>
            </a:r>
            <a:r>
              <a:rPr lang="hu-HU" sz="2000" dirty="0"/>
              <a:t>) Füves, cserjés sávok kialakítása </a:t>
            </a:r>
            <a:r>
              <a:rPr lang="hu-HU" sz="2000" dirty="0" smtClean="0"/>
              <a:t>szántóterületeken; d</a:t>
            </a:r>
            <a:r>
              <a:rPr lang="hu-HU" sz="2000" dirty="0"/>
              <a:t>) Gyeptelepítés szántóterületeken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u="sng" dirty="0" smtClean="0"/>
              <a:t>B. Környezeti </a:t>
            </a:r>
            <a:r>
              <a:rPr lang="hu-HU" sz="2000" u="sng" dirty="0"/>
              <a:t>vagy klímavédelmi célú agrár-erdészeti rendszerek </a:t>
            </a:r>
            <a:r>
              <a:rPr lang="hu-HU" sz="2000" u="sng" dirty="0" smtClean="0"/>
              <a:t>telepítése</a:t>
            </a:r>
            <a:r>
              <a:rPr lang="hu-HU" sz="2000" dirty="0" smtClean="0"/>
              <a:t>: a) Mezővédő </a:t>
            </a:r>
            <a:r>
              <a:rPr lang="hu-HU" sz="2000" dirty="0"/>
              <a:t>fasor </a:t>
            </a:r>
            <a:r>
              <a:rPr lang="hu-HU" sz="2000" dirty="0" smtClean="0"/>
              <a:t>telepítése; b)Több </a:t>
            </a:r>
            <a:r>
              <a:rPr lang="hu-HU" sz="2000" dirty="0"/>
              <a:t>sor fából és cserjéből </a:t>
            </a:r>
            <a:r>
              <a:rPr lang="hu-HU" sz="2000" dirty="0" smtClean="0"/>
              <a:t>álló </a:t>
            </a:r>
            <a:r>
              <a:rPr lang="hu-HU" sz="2000" dirty="0"/>
              <a:t>mezővédő erdősáv </a:t>
            </a:r>
            <a:r>
              <a:rPr lang="hu-HU" sz="2000" dirty="0" smtClean="0"/>
              <a:t>telepítése; c) Fás legelő vagy fás kaszáló kialakítása gyepterületeken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u="sng" dirty="0" smtClean="0"/>
              <a:t>C/I. Vízvédelmi </a:t>
            </a:r>
            <a:r>
              <a:rPr lang="hu-HU" sz="2000" u="sng" dirty="0"/>
              <a:t>célú nem termelő </a:t>
            </a:r>
            <a:r>
              <a:rPr lang="hu-HU" sz="2000" u="sng" dirty="0" smtClean="0"/>
              <a:t>beruházások, területalapú</a:t>
            </a:r>
            <a:r>
              <a:rPr lang="hu-HU" sz="2000" dirty="0" smtClean="0"/>
              <a:t>: a</a:t>
            </a:r>
            <a:r>
              <a:rPr lang="hu-HU" sz="2000" dirty="0"/>
              <a:t>) Partmenti vízvédelmi pufferzóna kialakítása, </a:t>
            </a:r>
            <a:r>
              <a:rPr lang="hu-HU" sz="2000" dirty="0" smtClean="0"/>
              <a:t>fejlesztése; b</a:t>
            </a:r>
            <a:r>
              <a:rPr lang="hu-HU" sz="2000" dirty="0"/>
              <a:t>) Vizes élőhelyek létrehozása a területen megjelenő többletvizek visszatartásával, illetve a területek visszanedvesítésével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u="sng" dirty="0"/>
              <a:t>C/II. Vízvédelmi célú nem termelő </a:t>
            </a:r>
            <a:r>
              <a:rPr lang="hu-HU" sz="2000" u="sng" dirty="0" smtClean="0"/>
              <a:t>beruházások, nem területalapú</a:t>
            </a:r>
            <a:r>
              <a:rPr lang="hu-HU" sz="2000" dirty="0" smtClean="0"/>
              <a:t>: a)Területi </a:t>
            </a:r>
            <a:r>
              <a:rPr lang="hu-HU" sz="2000" dirty="0"/>
              <a:t>vízvisszatartást szolgáló vízi </a:t>
            </a:r>
            <a:r>
              <a:rPr lang="hu-HU" sz="2000" dirty="0" smtClean="0"/>
              <a:t>létesítmény </a:t>
            </a:r>
            <a:r>
              <a:rPr lang="hu-HU" sz="2000" dirty="0"/>
              <a:t>kialakítása, fejlesztése a mélyfekvésű, vízvisszatartásra alkalmas területeken a vizek </a:t>
            </a:r>
            <a:r>
              <a:rPr lang="hu-HU" sz="2000" dirty="0" smtClean="0"/>
              <a:t>összegyülekezésének, minél további megmaradásának </a:t>
            </a:r>
            <a:r>
              <a:rPr lang="hu-HU" sz="2000" dirty="0"/>
              <a:t>biztosításával, időszakos vagy állandó nyílt vízfelület </a:t>
            </a:r>
            <a:r>
              <a:rPr lang="hu-HU" sz="2000" dirty="0" smtClean="0"/>
              <a:t>létrehozásával; b</a:t>
            </a:r>
            <a:r>
              <a:rPr lang="hu-HU" sz="2000" dirty="0"/>
              <a:t>) Erózióvédelmet biztosító </a:t>
            </a:r>
            <a:r>
              <a:rPr lang="hu-HU" sz="2000" dirty="0" smtClean="0"/>
              <a:t>létesítmény </a:t>
            </a:r>
            <a:r>
              <a:rPr lang="hu-HU" sz="2000" dirty="0"/>
              <a:t>kialakítása, fejlesztése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235107" y="1223968"/>
            <a:ext cx="298432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Forrás: 19,9 millió EUR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Tervezett megjelenés: 2024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E779C-4E05-4F00-8D6B-2E8F700EDF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D8C66-DA66-4838-9571-3FAA52CD6FE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b201be-2e86-4cb7-94af-43aab688473c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80C253-57E3-4C2A-BC1E-3F7E312BE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201be-2e86-4cb7-94af-43aab6884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1455</Words>
  <Application>Microsoft Office PowerPoint</Application>
  <PresentationFormat>Szélesvásznú</PresentationFormat>
  <Paragraphs>138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HelveticaNeueLT Pro 45 Lt</vt:lpstr>
      <vt:lpstr>HelveticaNeueLT Pro 55 Roman</vt:lpstr>
      <vt:lpstr>HelveticaNeueLT Pro 95 Blk</vt:lpstr>
      <vt:lpstr>Times New Roman</vt:lpstr>
      <vt:lpstr>Wingdings</vt:lpstr>
      <vt:lpstr>Office-téma</vt:lpstr>
      <vt:lpstr>Mezőgazdasági környezeti fenntarthatósági pályázatok 2024-ben </vt:lpstr>
      <vt:lpstr>Új KAP (2023-2027) erősödő zöld elvárásokkal  </vt:lpstr>
      <vt:lpstr>Új KAP (2023-2027) I-II. pillér zöld intézkedések</vt:lpstr>
      <vt:lpstr>PowerPoint-bemutató</vt:lpstr>
      <vt:lpstr>Új KAP II. pilléres  pályázati menetrend</vt:lpstr>
      <vt:lpstr>PowerPoint-bemutató</vt:lpstr>
      <vt:lpstr>PowerPoint-bemutató</vt:lpstr>
      <vt:lpstr>PowerPoint-bemutató</vt:lpstr>
      <vt:lpstr>Agro-ökológiai nem termelő beruházások (RD21) I.</vt:lpstr>
      <vt:lpstr>PowerPoint-bemutató</vt:lpstr>
      <vt:lpstr>Köszönöm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Ágoston</dc:creator>
  <cp:lastModifiedBy>Juhász Anikó dr.</cp:lastModifiedBy>
  <cp:revision>83</cp:revision>
  <dcterms:created xsi:type="dcterms:W3CDTF">2022-08-30T22:11:00Z</dcterms:created>
  <dcterms:modified xsi:type="dcterms:W3CDTF">2024-01-25T12:01:45Z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