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704" r:id="rId2"/>
    <p:sldId id="673" r:id="rId3"/>
    <p:sldId id="642" r:id="rId4"/>
    <p:sldId id="663" r:id="rId5"/>
    <p:sldId id="675" r:id="rId6"/>
    <p:sldId id="677" r:id="rId7"/>
    <p:sldId id="678" r:id="rId8"/>
    <p:sldId id="680" r:id="rId9"/>
    <p:sldId id="681" r:id="rId10"/>
    <p:sldId id="689" r:id="rId11"/>
    <p:sldId id="691" r:id="rId12"/>
    <p:sldId id="693" r:id="rId13"/>
    <p:sldId id="694" r:id="rId14"/>
    <p:sldId id="696" r:id="rId15"/>
    <p:sldId id="697" r:id="rId16"/>
    <p:sldId id="699" r:id="rId17"/>
    <p:sldId id="700" r:id="rId18"/>
    <p:sldId id="701" r:id="rId19"/>
    <p:sldId id="374" r:id="rId20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4" autoAdjust="0"/>
    <p:restoredTop sz="88560" autoAdjust="0"/>
  </p:normalViewPr>
  <p:slideViewPr>
    <p:cSldViewPr snapToGrid="0">
      <p:cViewPr varScale="1">
        <p:scale>
          <a:sx n="61" d="100"/>
          <a:sy n="61" d="100"/>
        </p:scale>
        <p:origin x="90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F6C6-3886-4352-AFBF-DE63810F369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275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046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0191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188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389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454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3924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070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788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788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0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959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80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60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01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0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/>
              <a:t>A 2023-tól induló új Közös Agrárpolitika támogatási rendszere – </a:t>
            </a:r>
            <a:br>
              <a:rPr lang="hu-HU" sz="4000" b="1" dirty="0"/>
            </a:br>
            <a:r>
              <a:rPr lang="hu-HU" sz="4000" b="1" dirty="0"/>
              <a:t>Beruházási támogatások</a:t>
            </a:r>
            <a:br>
              <a:rPr lang="hu-HU" sz="4000" b="1" dirty="0"/>
            </a:br>
            <a:r>
              <a:rPr lang="hu-HU" sz="4000" b="1" dirty="0"/>
              <a:t>II. pillér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607611" y="5101053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Nagy Attila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Agrárminisztérium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Fejlesztéspolitikai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Főosztály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7240415" y="5035776"/>
            <a:ext cx="4951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Megújuló vidék – megújuló agrárium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Milyen változások várhatók a támogatásokban?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Budapest, 2022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17-18.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72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44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Mezőgazdasági üzemek fejlesztése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/>
          </a:bodyPr>
          <a:lstStyle/>
          <a:p>
            <a:r>
              <a:rPr lang="hu-HU" dirty="0"/>
              <a:t>A beavatkozás alapvető célja a mezőgazdasági üzemek versenyképességének, hozzáadott érték termelésének fokozása új, innovatív termesztési, tenyésztési és termelési technológiák elterjesztésének és fejlesztésének támogatása révén. A beavatkozás a mezőgazdasági ágazat fejlesztésén, versenyképességének javításán keresztül hozzájárul </a:t>
            </a:r>
            <a:r>
              <a:rPr lang="hu-HU" dirty="0" smtClean="0"/>
              <a:t>a versenyképes agrár szektor </a:t>
            </a:r>
            <a:r>
              <a:rPr lang="hu-HU" smtClean="0"/>
              <a:t>műkédéséhez.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10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6329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44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Mezőgazdasági üzemek fejlesztése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84945" y="1079457"/>
            <a:ext cx="11628379" cy="5778543"/>
          </a:xfrm>
        </p:spPr>
        <p:txBody>
          <a:bodyPr>
            <a:normAutofit fontScale="47500" lnSpcReduction="20000"/>
          </a:bodyPr>
          <a:lstStyle/>
          <a:p>
            <a:r>
              <a:rPr lang="hu-HU" sz="5100" b="1" dirty="0" smtClean="0"/>
              <a:t>Jogosultsági feltételek:</a:t>
            </a:r>
            <a:endParaRPr lang="hu-HU" sz="4400" b="1" dirty="0" smtClean="0"/>
          </a:p>
          <a:p>
            <a:pPr lvl="1"/>
            <a:r>
              <a:rPr lang="hu-HU" sz="3400" dirty="0" smtClean="0"/>
              <a:t>Aki/amely </a:t>
            </a:r>
            <a:r>
              <a:rPr lang="hu-HU" sz="3400" dirty="0"/>
              <a:t>a pályázat benyújtását megelőző lezárt üzleti évben a standard termelési érték (STÉ) módszertan alapján mezőgazdasági tevékenységből származó legalább 10.000 euró értékű minimális üzemmérettel rendelkezik.</a:t>
            </a:r>
          </a:p>
          <a:p>
            <a:pPr lvl="1"/>
            <a:r>
              <a:rPr lang="hu-HU" sz="3400" dirty="0" smtClean="0"/>
              <a:t>Akinek/amelynek </a:t>
            </a:r>
            <a:r>
              <a:rPr lang="hu-HU" sz="3400" dirty="0"/>
              <a:t>az előző évi árbevételének legalább 40%-a mezőgazdasági tevékenységből származik.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sz="3300" b="1" dirty="0"/>
              <a:t>Jogosultsági </a:t>
            </a:r>
            <a:r>
              <a:rPr lang="hu-HU" sz="3300" b="1" dirty="0" smtClean="0"/>
              <a:t>feltételeknek </a:t>
            </a:r>
            <a:r>
              <a:rPr lang="hu-HU" sz="3300" b="1" dirty="0"/>
              <a:t>megfelelő mezőgazdasági termelők:</a:t>
            </a:r>
            <a:endParaRPr lang="hu-HU" sz="3300" dirty="0"/>
          </a:p>
          <a:p>
            <a:pPr lvl="2"/>
            <a:r>
              <a:rPr lang="hu-HU" sz="3400" dirty="0" smtClean="0"/>
              <a:t>Természetes </a:t>
            </a:r>
            <a:r>
              <a:rPr lang="hu-HU" sz="3400" dirty="0"/>
              <a:t>személyek</a:t>
            </a:r>
          </a:p>
          <a:p>
            <a:pPr lvl="2"/>
            <a:r>
              <a:rPr lang="hu-HU" sz="3400" dirty="0" smtClean="0"/>
              <a:t>Jogi </a:t>
            </a:r>
            <a:r>
              <a:rPr lang="hu-HU" sz="3400" dirty="0"/>
              <a:t>személyiségű vállalkozások (gazdasági társaságok+szövetkezetek (különösen szociális szövet-kezetek))</a:t>
            </a:r>
          </a:p>
          <a:p>
            <a:pPr lvl="2"/>
            <a:r>
              <a:rPr lang="hu-HU" sz="3400" dirty="0" smtClean="0"/>
              <a:t>Jogi </a:t>
            </a:r>
            <a:r>
              <a:rPr lang="hu-HU" sz="3400" dirty="0"/>
              <a:t>személyiségű nonprofit szervezetek (egyházi jogi személyek, alapítványok, nonprofit gazdasági társaságok</a:t>
            </a:r>
            <a:r>
              <a:rPr lang="hu-HU" sz="3400" dirty="0" smtClean="0"/>
              <a:t>)</a:t>
            </a:r>
            <a:endParaRPr lang="hu-HU" sz="3400" dirty="0"/>
          </a:p>
          <a:p>
            <a:r>
              <a:rPr lang="hu-HU" sz="4400" b="1" dirty="0" smtClean="0"/>
              <a:t>Támogatás tervezett formája:</a:t>
            </a:r>
          </a:p>
          <a:p>
            <a:pPr lvl="1"/>
            <a:r>
              <a:rPr lang="hu-HU" sz="2900" dirty="0"/>
              <a:t>Az alaptámogatás a jogosult költségek legfeljebb 50%-a</a:t>
            </a:r>
            <a:r>
              <a:rPr lang="hu-HU" sz="2900" dirty="0" smtClean="0"/>
              <a:t>.</a:t>
            </a:r>
          </a:p>
          <a:p>
            <a:pPr lvl="1"/>
            <a:r>
              <a:rPr lang="hu-HU" sz="2900" dirty="0"/>
              <a:t>Az egy projektre igényelhető maximális támogatási összeg: 15 millió </a:t>
            </a:r>
            <a:r>
              <a:rPr lang="hu-HU" sz="2900" dirty="0" smtClean="0"/>
              <a:t>EUR</a:t>
            </a:r>
          </a:p>
          <a:p>
            <a:r>
              <a:rPr lang="hu-HU" sz="4400" b="1" dirty="0"/>
              <a:t>Támogatható költségek:</a:t>
            </a:r>
          </a:p>
          <a:p>
            <a:pPr lvl="1"/>
            <a:r>
              <a:rPr lang="hu-HU" sz="2900" dirty="0"/>
              <a:t>a) Mezőgazdasági termelő tevékenységet szolgáló ültetvény kialakítása, épület, építmény építése, fejlesztése, korszerűsítése. (egynyári növényekből létrehozott ültetvények kialakítása nem támogatott)</a:t>
            </a:r>
          </a:p>
          <a:p>
            <a:pPr lvl="1"/>
            <a:r>
              <a:rPr lang="hu-HU" sz="2900" dirty="0"/>
              <a:t>b) Új gépek és eszközök, technológiák vásárlása, meglévő gépek, eszközök korszerűsítése, beleértve az információs és kommunikációs technológiákat. </a:t>
            </a:r>
          </a:p>
          <a:p>
            <a:pPr lvl="1"/>
            <a:r>
              <a:rPr lang="hu-HU" sz="2900" dirty="0"/>
              <a:t>c) Az előzőekben említett kiadásokhoz kapcsolódó általános költségek, például az építészek, mérnökök díjai, tanácsadási díjak, hatósági eljárási díjak, tanácsadói és projekt-menedzsment költségek, a környezeti és a gazdasági fenntarthatóságra vonatkozó tanácsadással kapcsolatos díjak, megvalósíthatósági tanulmányok költségeit is beleértve.</a:t>
            </a:r>
          </a:p>
          <a:p>
            <a:pPr lvl="1"/>
            <a:r>
              <a:rPr lang="hu-HU" sz="2900" dirty="0"/>
              <a:t>d) Immateriális beruházások: számítógépes szoftverek megvásárlása vagy kifejlesztése, valamint szabadalmak, licencek, szerzői jogok, védjegyek, stb. megszerzése.</a:t>
            </a:r>
          </a:p>
          <a:p>
            <a:pPr lvl="1"/>
            <a:r>
              <a:rPr lang="hu-HU" sz="2900" dirty="0"/>
              <a:t>e) Az a) ponthoz kapcsolódóan szükséges ingatlan vásárlása az érintett művelet teljes elszámolható kiadásának 5%-át meg nem haladó mértékig, valamint természetbeni hozzájárulásként elszámolható a beruházáshoz elengedhetetlen, már meglévő termőföld vagy ingatlan értéke, ha nem haladja meg az érintett művelet teljes elszámolható kiadásának 5%-át. Új földterület vásárlására a beruházás </a:t>
            </a:r>
            <a:r>
              <a:rPr lang="hu-HU" sz="2900" dirty="0" err="1"/>
              <a:t>max</a:t>
            </a:r>
            <a:r>
              <a:rPr lang="hu-HU" sz="2900" dirty="0"/>
              <a:t>. 10%-a számolható el.</a:t>
            </a:r>
          </a:p>
          <a:p>
            <a:pPr lvl="1"/>
            <a:r>
              <a:rPr lang="hu-HU" sz="2900" dirty="0"/>
              <a:t>f) Kedvezményes díjú intézményi </a:t>
            </a:r>
            <a:r>
              <a:rPr lang="hu-HU" sz="2900" dirty="0" smtClean="0"/>
              <a:t>kezességvállalás</a:t>
            </a:r>
            <a:endParaRPr lang="hu-HU" sz="2900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11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3949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44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Mezőgazdasági üzemek zöld beruházásainak támogatása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/>
          </a:bodyPr>
          <a:lstStyle/>
          <a:p>
            <a:r>
              <a:rPr lang="hu-HU" dirty="0"/>
              <a:t>A beavatkozás egyik célja a mezőgazdasági üzemek energia önellátásának növelése és az energiafüggőség csökkentése, melynek keretében az energiahatékonyság javításán és a megújuló energiaforrások támogatásán keresztül támogatni kívánja a mezőgazdasági üzemekben a szén-dioxid kibocsátás, valamint az energiafelhasználás csökkenését. Az ökológiai szempontok figyelembe vétele a környezetbarát technológiák alkalmazásán, valamint az energiahatékonyság javításán keresztül valósul meg. A mezőgazdasági ágazat versenyképességének erősítéséhez az energiaköltségek csökkentése, az energiahatékonyság fokozása, továbbá a megújuló energiaforrások, a biomassza alapú rendszerek előtérbe helyezése, valamint a mezőgazdasági eredetű biogáz hasznosításából származó felhasználás növelése is hozzájárul. 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12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0375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44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Mezőgazdasági üzemek zöld beruházásainak támogatása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07975" y="1111099"/>
            <a:ext cx="11628379" cy="5610377"/>
          </a:xfrm>
        </p:spPr>
        <p:txBody>
          <a:bodyPr>
            <a:normAutofit fontScale="47500" lnSpcReduction="20000"/>
          </a:bodyPr>
          <a:lstStyle/>
          <a:p>
            <a:r>
              <a:rPr lang="hu-HU" sz="5100" b="1" dirty="0"/>
              <a:t>Jogosultsági feltételek:</a:t>
            </a:r>
          </a:p>
          <a:p>
            <a:r>
              <a:rPr lang="hu-HU" sz="4400" b="1" dirty="0"/>
              <a:t>Mezőgazdasági termelő: </a:t>
            </a:r>
          </a:p>
          <a:p>
            <a:pPr lvl="1"/>
            <a:r>
              <a:rPr lang="hu-HU" sz="2900" dirty="0"/>
              <a:t>Aki/amely a pályázat benyújtását megelőző lezárt üzleti évben a standard termelési érték (STÉ) módszertan alapján mezőgazdasági tevékenységből származó legalább 10.000 euró értékű minimális üzemmérettel rendelkezik.</a:t>
            </a:r>
          </a:p>
          <a:p>
            <a:pPr lvl="1"/>
            <a:r>
              <a:rPr lang="hu-HU" sz="2900" dirty="0"/>
              <a:t>Akinek/amelynek az előző évi árbevételének legalább 40%-a mezőgazdasági tevékenységből származik.</a:t>
            </a:r>
          </a:p>
          <a:p>
            <a:pPr lvl="1"/>
            <a:r>
              <a:rPr lang="hu-HU" sz="2900" b="1" dirty="0" smtClean="0"/>
              <a:t>Jogosultsági </a:t>
            </a:r>
            <a:r>
              <a:rPr lang="hu-HU" sz="2900" b="1" dirty="0"/>
              <a:t>feltételeknek megfelelő mezőgazdasági termelők:</a:t>
            </a:r>
            <a:endParaRPr lang="hu-HU" sz="2900" dirty="0"/>
          </a:p>
          <a:p>
            <a:pPr lvl="2"/>
            <a:r>
              <a:rPr lang="hu-HU" sz="2900" dirty="0"/>
              <a:t>Természetes személyek</a:t>
            </a:r>
          </a:p>
          <a:p>
            <a:pPr lvl="2"/>
            <a:r>
              <a:rPr lang="hu-HU" sz="2900" dirty="0"/>
              <a:t>Jogi személyiségű vállalkozások (gazdasági társaságok+szövetkezetek (különösen szociális szövet-kezetek))</a:t>
            </a:r>
          </a:p>
          <a:p>
            <a:pPr lvl="2"/>
            <a:r>
              <a:rPr lang="hu-HU" sz="2900" dirty="0"/>
              <a:t>Jogi személyiségű nonprofit szervezetek (egyházi jogi személyek, alapítványok, nonprofit gazdasági társaságok)</a:t>
            </a:r>
          </a:p>
          <a:p>
            <a:r>
              <a:rPr lang="hu-HU" sz="4400" b="1" dirty="0"/>
              <a:t>Támogatás tervezett formája:</a:t>
            </a:r>
          </a:p>
          <a:p>
            <a:pPr lvl="1"/>
            <a:r>
              <a:rPr lang="hu-HU" sz="2900" dirty="0"/>
              <a:t>Az alaptámogatás a jogosult költségek </a:t>
            </a:r>
            <a:r>
              <a:rPr lang="hu-HU" sz="2900" dirty="0" smtClean="0"/>
              <a:t>50</a:t>
            </a:r>
            <a:r>
              <a:rPr lang="hu-HU" sz="2900" dirty="0"/>
              <a:t>%-</a:t>
            </a:r>
            <a:r>
              <a:rPr lang="hu-HU" sz="2900" dirty="0" smtClean="0"/>
              <a:t>a, </a:t>
            </a:r>
            <a:r>
              <a:rPr lang="hu-HU" sz="2900" dirty="0"/>
              <a:t>, de legfeljebb 80%-a</a:t>
            </a:r>
            <a:r>
              <a:rPr lang="hu-HU" sz="2900" dirty="0" smtClean="0"/>
              <a:t>.</a:t>
            </a:r>
            <a:endParaRPr lang="hu-HU" sz="2900" dirty="0"/>
          </a:p>
          <a:p>
            <a:pPr lvl="1"/>
            <a:r>
              <a:rPr lang="hu-HU" sz="2900" dirty="0"/>
              <a:t>Az egy projektre igényelhető maximális támogatási összeg: 15 millió EUR</a:t>
            </a:r>
          </a:p>
          <a:p>
            <a:r>
              <a:rPr lang="hu-HU" sz="4400" b="1" dirty="0"/>
              <a:t>Támogatható költségek:</a:t>
            </a:r>
          </a:p>
          <a:p>
            <a:pPr lvl="1"/>
            <a:r>
              <a:rPr lang="hu-HU" sz="2900" dirty="0"/>
              <a:t>a) Mezőgazdasági termelő tevékenységet szolgáló ültetvény kialakítása, épület, építmény építése, fejlesztése, korszerűsítése. (egynyári növényekből létrehozott ültetvények kialakítása nem támogatott)</a:t>
            </a:r>
          </a:p>
          <a:p>
            <a:pPr lvl="1"/>
            <a:r>
              <a:rPr lang="hu-HU" sz="2900" dirty="0"/>
              <a:t>b) Új gépek és eszközök, technológiák vásárlása, meglévő gépek, eszközök korszerűsítése, beleértve az információs és kommunikációs technológiákat. </a:t>
            </a:r>
          </a:p>
          <a:p>
            <a:pPr lvl="1"/>
            <a:r>
              <a:rPr lang="hu-HU" sz="2900" dirty="0"/>
              <a:t>c) Az előzőekben említett kiadásokhoz kapcsolódó általános költségek, például az építészek, mérnökök díjai, tanácsadási díjak, hatósági eljárási díjak, tanácsadói és projekt-menedzsment költségek, a környezeti és a gazdasági fenntarthatóságra vonatkozó tanácsadással kapcsolatos díjak, megvalósíthatósági tanulmányok költségeit is beleértve.</a:t>
            </a:r>
          </a:p>
          <a:p>
            <a:pPr lvl="1"/>
            <a:r>
              <a:rPr lang="hu-HU" sz="2900" dirty="0"/>
              <a:t>d) Immateriális beruházások: számítógépes szoftverek megvásárlása vagy kifejlesztése, valamint szabadalmak, licencek, szerzői jogok, védjegyek, stb. megszerzése.</a:t>
            </a:r>
          </a:p>
          <a:p>
            <a:pPr lvl="1"/>
            <a:r>
              <a:rPr lang="hu-HU" sz="2900" dirty="0"/>
              <a:t>e) Az a) ponthoz kapcsolódóan szükséges ingatlan vásárlása az érintett művelet teljes elszámolható kiadásának 5%-át meg nem haladó mértékig, valamint természetbeni hozzájárulásként elszámolható a beruházáshoz elengedhetetlen, már meglévő termőföld vagy ingatlan értéke, ha nem haladja meg az érintett művelet teljes elszámolható kiadásának 5%-át. Új földterület vásárlására a beruházás </a:t>
            </a:r>
            <a:r>
              <a:rPr lang="hu-HU" sz="2900" dirty="0" err="1"/>
              <a:t>max</a:t>
            </a:r>
            <a:r>
              <a:rPr lang="hu-HU" sz="2900" dirty="0"/>
              <a:t>. 10%-a számolható el.</a:t>
            </a:r>
          </a:p>
          <a:p>
            <a:pPr lvl="1"/>
            <a:r>
              <a:rPr lang="hu-HU" sz="2900" dirty="0"/>
              <a:t>f) Kedvezményes díjú intézményi kezességvállalás</a:t>
            </a:r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13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1026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44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 smtClean="0"/>
              <a:t>Mezőgazdasági üzemek fejlesztése az ammónia-kibocsátás csökkentés érdekében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/>
          </a:bodyPr>
          <a:lstStyle/>
          <a:p>
            <a:r>
              <a:rPr lang="hu-HU" dirty="0"/>
              <a:t>A beavatkozás célja a mezőgazdasági üzemek ammónia kibocsátásának csökkentését elősegítő, technológiai fejlesztést célzó olyan tevékenységek támogatása, amely által a mezőgazdasági ágazat hozzájárul a hazai NH</a:t>
            </a:r>
            <a:r>
              <a:rPr lang="hu-HU" baseline="-25000" dirty="0"/>
              <a:t>3</a:t>
            </a:r>
            <a:r>
              <a:rPr lang="hu-HU" dirty="0"/>
              <a:t>-kibocsátás csökkentési célérték teljesítéséhez. A beavatkozás keretében többek között támogatható a korszerű injektálást és az azonnali bedolgozást lehetővé tevő trágyakijuttatási technológiák beszerzése, istállón belüli és kívüli trágyakezelés korszerűsítése, istállón belüli fejlesztések (pl. padozat, tetőszigetelés, </a:t>
            </a:r>
            <a:r>
              <a:rPr lang="hu-HU" dirty="0" err="1"/>
              <a:t>csepegésmentes</a:t>
            </a:r>
            <a:r>
              <a:rPr lang="hu-HU" dirty="0"/>
              <a:t> itató, légmosó berendezések beszerzése), meglévő trágyatárolók fedése, új, fedett trágyatárolók építése.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14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51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44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 smtClean="0"/>
              <a:t>Mezőgazdasági üzemek fejlesztése az ammónia-kibocsátás csökkentés érdekében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23687" y="1126754"/>
            <a:ext cx="11863760" cy="5731246"/>
          </a:xfrm>
        </p:spPr>
        <p:txBody>
          <a:bodyPr>
            <a:normAutofit fontScale="55000" lnSpcReduction="20000"/>
          </a:bodyPr>
          <a:lstStyle/>
          <a:p>
            <a:r>
              <a:rPr lang="hu-HU" sz="5100" b="1" dirty="0"/>
              <a:t>Jogosultsági </a:t>
            </a:r>
            <a:r>
              <a:rPr lang="hu-HU" sz="5100" b="1" dirty="0" smtClean="0"/>
              <a:t>feltételek:</a:t>
            </a:r>
          </a:p>
          <a:p>
            <a:r>
              <a:rPr lang="hu-HU" sz="4400" b="1" dirty="0" smtClean="0"/>
              <a:t>Mezőgazdasági termelő: </a:t>
            </a:r>
          </a:p>
          <a:p>
            <a:pPr lvl="1"/>
            <a:r>
              <a:rPr lang="hu-HU" sz="2500" dirty="0" smtClean="0"/>
              <a:t>Aki/amely </a:t>
            </a:r>
            <a:r>
              <a:rPr lang="hu-HU" sz="2500" dirty="0"/>
              <a:t>a pályázat benyújtását megelőző lezárt üzleti évben a standard termelési érték (STÉ) módszertan alapján mezőgazdasági tevékenységből származó legalább 10.000 euró értékű minimális üzemmérettel rendelkezik.</a:t>
            </a:r>
          </a:p>
          <a:p>
            <a:pPr lvl="1"/>
            <a:r>
              <a:rPr lang="hu-HU" sz="2500" dirty="0"/>
              <a:t>Akinek/amelynek az előző évi árbevételének legalább 40%-a mezőgazdasági tevékenységből származik.</a:t>
            </a:r>
          </a:p>
          <a:p>
            <a:pPr lvl="1"/>
            <a:r>
              <a:rPr lang="hu-HU" sz="3300" b="1" dirty="0" smtClean="0"/>
              <a:t>Jogosultsági </a:t>
            </a:r>
            <a:r>
              <a:rPr lang="hu-HU" sz="3300" b="1" dirty="0"/>
              <a:t>feltételeknek megfelelő mezőgazdasági termelők:</a:t>
            </a:r>
            <a:endParaRPr lang="hu-HU" sz="3300" dirty="0"/>
          </a:p>
          <a:p>
            <a:pPr lvl="2"/>
            <a:r>
              <a:rPr lang="hu-HU" sz="2500" dirty="0"/>
              <a:t>Természetes személyek</a:t>
            </a:r>
          </a:p>
          <a:p>
            <a:pPr lvl="2"/>
            <a:r>
              <a:rPr lang="hu-HU" sz="2500" dirty="0"/>
              <a:t>Jogi személyiségű vállalkozások (gazdasági társaságok+szövetkezetek (különösen szociális szövet-kezetek))</a:t>
            </a:r>
          </a:p>
          <a:p>
            <a:pPr lvl="2"/>
            <a:r>
              <a:rPr lang="hu-HU" sz="2500" dirty="0"/>
              <a:t>Jogi személyiségű nonprofit szervezetek (egyházi jogi személyek, alapítványok, nonprofit gazdasági társaságok)</a:t>
            </a:r>
          </a:p>
          <a:p>
            <a:r>
              <a:rPr lang="hu-HU" sz="4400" b="1" dirty="0"/>
              <a:t>Támogatás tervezett formája:</a:t>
            </a:r>
          </a:p>
          <a:p>
            <a:pPr lvl="1"/>
            <a:r>
              <a:rPr lang="hu-HU" dirty="0"/>
              <a:t>Az alaptámogatás a jogosult </a:t>
            </a:r>
            <a:r>
              <a:rPr lang="hu-HU" dirty="0" smtClean="0"/>
              <a:t>költségek 50</a:t>
            </a:r>
            <a:r>
              <a:rPr lang="hu-HU" dirty="0"/>
              <a:t>%-</a:t>
            </a:r>
            <a:r>
              <a:rPr lang="hu-HU" dirty="0" smtClean="0"/>
              <a:t>a</a:t>
            </a:r>
            <a:r>
              <a:rPr lang="hu-HU" dirty="0"/>
              <a:t> , de legfeljebb 80%-a</a:t>
            </a:r>
            <a:r>
              <a:rPr lang="hu-HU" dirty="0" smtClean="0"/>
              <a:t>.</a:t>
            </a:r>
            <a:endParaRPr lang="hu-HU" dirty="0"/>
          </a:p>
          <a:p>
            <a:pPr lvl="1"/>
            <a:r>
              <a:rPr lang="hu-HU" dirty="0"/>
              <a:t>Az egy projektre igényelhető maximális támogatási összeg: </a:t>
            </a:r>
            <a:r>
              <a:rPr lang="hu-HU" dirty="0" smtClean="0"/>
              <a:t>8 </a:t>
            </a:r>
            <a:r>
              <a:rPr lang="hu-HU" dirty="0"/>
              <a:t>millió EUR</a:t>
            </a:r>
          </a:p>
          <a:p>
            <a:r>
              <a:rPr lang="hu-HU" sz="3600" b="1" dirty="0"/>
              <a:t>Kötelezettségvállalások:</a:t>
            </a:r>
            <a:endParaRPr lang="hu-HU" sz="3600" dirty="0"/>
          </a:p>
          <a:p>
            <a:pPr lvl="1"/>
            <a:r>
              <a:rPr lang="hu-HU" sz="3200" dirty="0"/>
              <a:t>Éves adatszolgáltatás a mezőgazdasági üzem által alkalmazott technológiákról és az üzem mezőgazdasági NH3 kibocsátásáról.</a:t>
            </a:r>
          </a:p>
          <a:p>
            <a:pPr lvl="1"/>
            <a:r>
              <a:rPr lang="hu-HU" sz="3200" dirty="0"/>
              <a:t>A beavatkozás keretében támogatott módon végrehajtott beruházásoknak, illetve támogatott módon beszerzett új gépeknek, berendezéseknek és technológiáknak túl kell mutatniuk a jogszabályokban előírt kötelezettségeken (pl. Helyes Mezőgazdasági Gyakorlat előírásai) vagy a szokásos gyakorlatokon.</a:t>
            </a:r>
          </a:p>
          <a:p>
            <a:pPr lvl="1"/>
            <a:r>
              <a:rPr lang="hu-HU" sz="3200" dirty="0"/>
              <a:t>A trágyakezeléshez kapcsolódó fejlesztéseknek meg kell felelniük a vizek mezőgazdasági eredetű </a:t>
            </a:r>
            <a:r>
              <a:rPr lang="hu-HU" sz="3200" dirty="0" err="1"/>
              <a:t>nitrátszennyezéssel</a:t>
            </a:r>
            <a:r>
              <a:rPr lang="hu-HU" sz="3200" dirty="0"/>
              <a:t> szembeni védelméről (91/676/EK) szóló irányelvben (“</a:t>
            </a:r>
            <a:r>
              <a:rPr lang="hu-HU" sz="3200" dirty="0" err="1"/>
              <a:t>nitrátirányelv</a:t>
            </a:r>
            <a:r>
              <a:rPr lang="hu-HU" sz="3200" dirty="0"/>
              <a:t>”), illetve a nitrát irányelvnek való megfelelést szolgáló hazai jogszabályokban – különösen az 59/2008. (IV.29.) FVM rendeletben és a 27/2006. (II. 7.) Korm. rendeletben - foglaltaknak.</a:t>
            </a:r>
          </a:p>
          <a:p>
            <a:pPr lvl="1"/>
            <a:r>
              <a:rPr lang="hu-HU" sz="3200" dirty="0"/>
              <a:t>legfeljebb 5 évig tartó fenntartási kötelezettség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15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2557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-77941"/>
            <a:ext cx="881816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/>
              <a:t>Állattartó telepek járványvédelmi beruházásainak támogatása, sertéságazat esetén a </a:t>
            </a:r>
            <a:r>
              <a:rPr lang="hu-HU" sz="2800" dirty="0" err="1" smtClean="0"/>
              <a:t>farokkurtítás</a:t>
            </a:r>
            <a:r>
              <a:rPr lang="hu-HU" sz="2800" dirty="0" smtClean="0"/>
              <a:t> visszaszorításával</a:t>
            </a:r>
            <a:endParaRPr lang="hu-HU" sz="28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beavatkozás célja, hogy a </a:t>
            </a:r>
            <a:r>
              <a:rPr lang="hu-HU" dirty="0"/>
              <a:t>beruházások támogatására nem csak a versenyképesség növelésének alapvető eszközeként lehet tekinteni, hanem olyan lehetőségként, amelyek révén az állattartók képesek napjaink egyik legégetőbb problémakörére, az állategészségügyi kockázatokra ésszerű válaszokat adni. Éppen ezért a magyar KAP Stratégiai terv kiemelt eleme a jobb állatjóléti feltételek javításának támogatása. Ez azért fontos, mert különösen a szarvasmarhák és sertések de egyéb mezőgazdasági hasznosítású állatfaj esetében a termelés egyre erősödő folyamata (</a:t>
            </a:r>
            <a:r>
              <a:rPr lang="hu-HU" dirty="0" err="1"/>
              <a:t>intenzifikáció</a:t>
            </a:r>
            <a:r>
              <a:rPr lang="hu-HU" dirty="0"/>
              <a:t>) zajlik. Jelen beavatkozáson keresztül támogatást kapnak a gazdálkodók olyan állatjóléti beruházásokhoz, amelyek túlmutatnak az általános telepi fejlesztésen és túlmutatnak az általánosan alkalmazott gyakorlatokból eredő szabályokon. </a:t>
            </a:r>
          </a:p>
          <a:p>
            <a:r>
              <a:rPr lang="hu-HU" b="1" dirty="0"/>
              <a:t>A beavatkozás két célterületet tartalmaz: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célterület: Állattartó telepek járványvédelmi beruházásainak támogatása</a:t>
            </a:r>
          </a:p>
          <a:p>
            <a:pPr lvl="1"/>
            <a:r>
              <a:rPr lang="hu-HU" dirty="0" smtClean="0"/>
              <a:t>B </a:t>
            </a:r>
            <a:r>
              <a:rPr lang="hu-HU" dirty="0"/>
              <a:t>célterület: Sertéstartó telepek fejlesztése a </a:t>
            </a:r>
            <a:r>
              <a:rPr lang="hu-HU" dirty="0" err="1"/>
              <a:t>farokkurtítás</a:t>
            </a:r>
            <a:r>
              <a:rPr lang="hu-HU" dirty="0"/>
              <a:t> visszaszorítása céljából.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16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9281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-77941"/>
            <a:ext cx="881816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/>
              <a:t>Állattartó telepek járványvédelmi beruházásainak támogatása, sertéságazat esetén a </a:t>
            </a:r>
            <a:r>
              <a:rPr lang="hu-HU" sz="2800" dirty="0" err="1" smtClean="0"/>
              <a:t>farokkurtítás</a:t>
            </a:r>
            <a:r>
              <a:rPr lang="hu-HU" sz="2800" dirty="0" smtClean="0"/>
              <a:t> visszaszorításával</a:t>
            </a:r>
            <a:endParaRPr lang="hu-HU" sz="28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07975" y="1079457"/>
            <a:ext cx="11779472" cy="5642019"/>
          </a:xfrm>
        </p:spPr>
        <p:txBody>
          <a:bodyPr>
            <a:noAutofit/>
          </a:bodyPr>
          <a:lstStyle/>
          <a:p>
            <a:r>
              <a:rPr lang="hu-HU" sz="2000" b="1" dirty="0"/>
              <a:t>Jogosultsági feltételek:</a:t>
            </a:r>
          </a:p>
          <a:p>
            <a:r>
              <a:rPr lang="hu-HU" sz="2000" b="1" dirty="0"/>
              <a:t>Mezőgazdasági termelő: </a:t>
            </a:r>
          </a:p>
          <a:p>
            <a:pPr lvl="1"/>
            <a:r>
              <a:rPr lang="hu-HU" sz="2000" dirty="0"/>
              <a:t>Aki/amely a pályázat benyújtását megelőző lezárt üzleti évben a standard termelési érték (STÉ) módszertan alapján mezőgazdasági tevékenységből származó legalább 10.000 euró értékű minimális üzemmérettel rendelkezik.</a:t>
            </a:r>
          </a:p>
          <a:p>
            <a:pPr lvl="1"/>
            <a:r>
              <a:rPr lang="hu-HU" sz="2000" dirty="0"/>
              <a:t>Akinek/amelynek az előző évi árbevételének legalább 40%-a mezőgazdasági tevékenységből származik.</a:t>
            </a:r>
          </a:p>
          <a:p>
            <a:pPr lvl="1"/>
            <a:r>
              <a:rPr lang="hu-HU" sz="2000" dirty="0" smtClean="0"/>
              <a:t>Konzorcium esetén a csoportban részt vevő minden mezőgazdasági termelőnek meg kell felelnie a fentiekben meghatározott jogosultsági feltételeknek.</a:t>
            </a:r>
          </a:p>
          <a:p>
            <a:pPr lvl="1"/>
            <a:r>
              <a:rPr lang="hu-HU" sz="2000" b="1" dirty="0" smtClean="0"/>
              <a:t>Jogosultsági </a:t>
            </a:r>
            <a:r>
              <a:rPr lang="hu-HU" sz="2000" b="1" dirty="0"/>
              <a:t>feltételeknek megfelelő mezőgazdasági termelők:</a:t>
            </a:r>
            <a:endParaRPr lang="hu-HU" sz="2000" dirty="0"/>
          </a:p>
          <a:p>
            <a:pPr lvl="2"/>
            <a:r>
              <a:rPr lang="hu-HU" dirty="0"/>
              <a:t>Természetes személyek</a:t>
            </a:r>
          </a:p>
          <a:p>
            <a:pPr lvl="2"/>
            <a:r>
              <a:rPr lang="hu-HU" dirty="0"/>
              <a:t>Jogi személyiségű vállalkozások (gazdasági társaságok+szövetkezetek (különösen szociális szövet-kezetek))</a:t>
            </a:r>
          </a:p>
          <a:p>
            <a:pPr lvl="2"/>
            <a:r>
              <a:rPr lang="hu-HU" dirty="0"/>
              <a:t>Jogi személyiségű nonprofit szervezetek (egyházi jogi személyek, alapítványok, nonprofit gazdasági társaságok)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Támogatás tervezett formája:</a:t>
            </a:r>
          </a:p>
          <a:p>
            <a:pPr lvl="1"/>
            <a:r>
              <a:rPr lang="hu-HU" sz="2000" dirty="0"/>
              <a:t>Az alaptámogatás a jogosult költségek legfeljebb 50%-</a:t>
            </a:r>
            <a:r>
              <a:rPr lang="hu-HU" sz="2000" dirty="0" smtClean="0"/>
              <a:t>a.</a:t>
            </a:r>
            <a:endParaRPr lang="hu-HU" sz="2000" dirty="0"/>
          </a:p>
          <a:p>
            <a:pPr lvl="1"/>
            <a:r>
              <a:rPr lang="hu-HU" sz="2000" dirty="0"/>
              <a:t>Az egy projektre igényelhető maximális támogatási összeg: </a:t>
            </a:r>
            <a:r>
              <a:rPr lang="hu-HU" sz="2000" dirty="0" smtClean="0"/>
              <a:t>85 000 EUR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17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4928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-77941"/>
            <a:ext cx="881816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/>
              <a:t>Állattartó telepek járványvédelmi beruházásainak támogatása, sertéságazat esetén a </a:t>
            </a:r>
            <a:r>
              <a:rPr lang="hu-HU" sz="2800" dirty="0" err="1" smtClean="0"/>
              <a:t>farokkurtítás</a:t>
            </a:r>
            <a:r>
              <a:rPr lang="hu-HU" sz="2800" dirty="0" smtClean="0"/>
              <a:t> visszaszorításával</a:t>
            </a:r>
            <a:endParaRPr lang="hu-HU" sz="28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Autofit/>
          </a:bodyPr>
          <a:lstStyle/>
          <a:p>
            <a:r>
              <a:rPr lang="hu-HU" sz="1800" b="1" dirty="0"/>
              <a:t>A beavatkozás kapcsán támogatható </a:t>
            </a:r>
            <a:r>
              <a:rPr lang="hu-HU" sz="1800" b="1" dirty="0" smtClean="0"/>
              <a:t>költségek:</a:t>
            </a:r>
            <a:endParaRPr lang="hu-HU" sz="1800" b="1" dirty="0"/>
          </a:p>
          <a:p>
            <a:r>
              <a:rPr lang="hu-HU" sz="1800" b="1" u="sng" dirty="0" smtClean="0"/>
              <a:t>“</a:t>
            </a:r>
            <a:r>
              <a:rPr lang="hu-HU" sz="1800" b="1" u="sng" dirty="0"/>
              <a:t>A” célterület esetében</a:t>
            </a:r>
            <a:r>
              <a:rPr lang="hu-HU" sz="1800" b="1" u="sng" dirty="0" smtClean="0"/>
              <a:t>:</a:t>
            </a:r>
            <a:endParaRPr lang="hu-HU" sz="1800" b="1" u="sng" dirty="0"/>
          </a:p>
          <a:p>
            <a:r>
              <a:rPr lang="hu-HU" sz="1800" b="1" dirty="0" smtClean="0"/>
              <a:t>Építéssel járó, a járványvédelemhez kapcsolódó tevékenységek, többek között:</a:t>
            </a:r>
          </a:p>
          <a:p>
            <a:pPr lvl="1"/>
            <a:r>
              <a:rPr lang="hu-HU" sz="1600" dirty="0" smtClean="0"/>
              <a:t>Fertőtlenítőkapu telepítése, hullatároló</a:t>
            </a:r>
            <a:r>
              <a:rPr lang="hu-HU" sz="1600" dirty="0"/>
              <a:t>, kéz- és lábfertőtlenítő, gumicsizma mosó </a:t>
            </a:r>
            <a:r>
              <a:rPr lang="hu-HU" sz="1600" dirty="0" smtClean="0"/>
              <a:t>kialakítása, létesítmények </a:t>
            </a:r>
            <a:r>
              <a:rPr lang="hu-HU" sz="1600" dirty="0"/>
              <a:t>összekötése zárt </a:t>
            </a:r>
            <a:r>
              <a:rPr lang="hu-HU" sz="1600" dirty="0" smtClean="0"/>
              <a:t>folyosóval, kerítésrendszer</a:t>
            </a:r>
            <a:r>
              <a:rPr lang="hu-HU" sz="1600" dirty="0"/>
              <a:t>, kerékfertőtlenítő medence, állatrakodó kialakítása.</a:t>
            </a:r>
          </a:p>
          <a:p>
            <a:r>
              <a:rPr lang="hu-HU" sz="1800" b="1" dirty="0" smtClean="0"/>
              <a:t>Állatbetegségek </a:t>
            </a:r>
            <a:r>
              <a:rPr lang="hu-HU" sz="1800" b="1" dirty="0"/>
              <a:t>kockázatát csökkentő eszközök, gépek beszerzése, többek között:</a:t>
            </a:r>
          </a:p>
          <a:p>
            <a:pPr lvl="1"/>
            <a:r>
              <a:rPr lang="hu-HU" sz="1600" dirty="0" smtClean="0"/>
              <a:t>Telepi </a:t>
            </a:r>
            <a:r>
              <a:rPr lang="hu-HU" sz="1600" dirty="0"/>
              <a:t>hullaégető </a:t>
            </a:r>
            <a:r>
              <a:rPr lang="hu-HU" sz="1600" dirty="0" smtClean="0"/>
              <a:t>beszerzése, fertőtlenítő </a:t>
            </a:r>
            <a:r>
              <a:rPr lang="hu-HU" sz="1600" dirty="0"/>
              <a:t>permetező, ózonos fertőtlenítő, mosóberendezések, tisztítógépek </a:t>
            </a:r>
            <a:r>
              <a:rPr lang="hu-HU" sz="1600" dirty="0" smtClean="0"/>
              <a:t>beszerzése, ködképző </a:t>
            </a:r>
            <a:r>
              <a:rPr lang="hu-HU" sz="1600" dirty="0"/>
              <a:t>berendezés, UV lámpák, légfüggönyök beszerzése.</a:t>
            </a:r>
          </a:p>
          <a:p>
            <a:r>
              <a:rPr lang="hu-HU" sz="1800" b="1" u="sng" dirty="0" smtClean="0"/>
              <a:t>“</a:t>
            </a:r>
            <a:r>
              <a:rPr lang="hu-HU" sz="1800" b="1" u="sng" dirty="0"/>
              <a:t>B” célterület esetében: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sertés mozgási szabadságának növelése karámok építésével vagy átépítésével, amellyel nagyobb férőhely biztosítható. A sertés ágazat részére nyújtott állatjóléti támogatások feltételeiről szóló 39/2018. (XII. 13.) AM rendeletben, valamint a </a:t>
            </a:r>
            <a:r>
              <a:rPr lang="hu-HU" sz="1600" dirty="0" err="1"/>
              <a:t>tenyészkoca</a:t>
            </a:r>
            <a:r>
              <a:rPr lang="hu-HU" sz="1600" dirty="0"/>
              <a:t> állatjóléti támogatása igénybevételének feltételeiről szóló 7/2015. (III. 11.) FM rendeletben valamint a sertések védelmére vonatkozó minimumkövetelmények megállapításáról szóló a Tanács 2008/120/EK irányelvében ( 2008. december 18. ) előírthoz képest előírtnál legalább 20%-kal nagyobb férőhely biztosítása.</a:t>
            </a:r>
          </a:p>
          <a:p>
            <a:r>
              <a:rPr lang="hu-HU" sz="1600" dirty="0" smtClean="0"/>
              <a:t>Vagy A </a:t>
            </a:r>
            <a:r>
              <a:rPr lang="hu-HU" sz="1600" dirty="0"/>
              <a:t>2008/120/EK irányelvben szereplő értékhez képest 15%-al nagyobb férőhely biztosítása az alábbi kötelezettségvállalások legalább egyikével együtt:</a:t>
            </a:r>
          </a:p>
          <a:p>
            <a:pPr lvl="1"/>
            <a:r>
              <a:rPr lang="hu-HU" sz="1600" dirty="0"/>
              <a:t>a) többlet szalma </a:t>
            </a:r>
            <a:r>
              <a:rPr lang="hu-HU" sz="1600" dirty="0" smtClean="0"/>
              <a:t>biztosítása, b</a:t>
            </a:r>
            <a:r>
              <a:rPr lang="hu-HU" sz="1600" dirty="0"/>
              <a:t>) levegőminőség és hőmérséklet szabályozására alkalmas készülék </a:t>
            </a:r>
            <a:r>
              <a:rPr lang="hu-HU" sz="1600" dirty="0" smtClean="0"/>
              <a:t>kiépítése,c</a:t>
            </a:r>
            <a:r>
              <a:rPr lang="hu-HU" sz="1600" dirty="0"/>
              <a:t>) a takarmány összetételének és az ellátásának módjában </a:t>
            </a:r>
            <a:r>
              <a:rPr lang="hu-HU" sz="1600" dirty="0" smtClean="0"/>
              <a:t>változtatás,d</a:t>
            </a:r>
            <a:r>
              <a:rPr lang="hu-HU" sz="1600" dirty="0"/>
              <a:t>) egészségi állapot </a:t>
            </a:r>
            <a:r>
              <a:rPr lang="hu-HU" sz="1600" dirty="0" smtClean="0"/>
              <a:t>monitorozása,e</a:t>
            </a:r>
            <a:r>
              <a:rPr lang="hu-HU" sz="1600" dirty="0"/>
              <a:t>) részben tömör padlózat biztosítása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18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6847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19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-83975"/>
            <a:ext cx="8731322" cy="1325563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prstClr val="black"/>
                </a:solidFill>
              </a:rPr>
              <a:t>Öntözésfejlesztési és vízfelhasználás hatékonyságát javító mezőgazdasági </a:t>
            </a:r>
            <a:r>
              <a:rPr lang="hu-HU" sz="3200" dirty="0" smtClean="0">
                <a:solidFill>
                  <a:prstClr val="black"/>
                </a:solidFill>
              </a:rPr>
              <a:t>üzemen </a:t>
            </a:r>
            <a:r>
              <a:rPr lang="hu-HU" sz="3200" dirty="0">
                <a:solidFill>
                  <a:prstClr val="black"/>
                </a:solidFill>
              </a:rPr>
              <a:t>belüli beruházás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224" y="1318330"/>
            <a:ext cx="11429408" cy="5272645"/>
          </a:xfrm>
        </p:spPr>
        <p:txBody>
          <a:bodyPr>
            <a:normAutofit/>
          </a:bodyPr>
          <a:lstStyle/>
          <a:p>
            <a:r>
              <a:rPr lang="hu-HU" b="1" dirty="0" smtClean="0"/>
              <a:t>A beavatkozás 3 célterületből áll:</a:t>
            </a:r>
          </a:p>
          <a:p>
            <a:pPr lvl="1"/>
            <a:r>
              <a:rPr lang="hu-HU" dirty="0"/>
              <a:t>1. célterület: Az öntözővíz felhasználásának hatékonyságát javító beruházások </a:t>
            </a:r>
            <a:r>
              <a:rPr lang="hu-HU" dirty="0" smtClean="0"/>
              <a:t>támogatása</a:t>
            </a:r>
          </a:p>
          <a:p>
            <a:pPr lvl="1"/>
            <a:r>
              <a:rPr lang="hu-HU" dirty="0"/>
              <a:t>2. célterület: A vízvisszatartás létesítményeinek támogatása fenntartható vízkészlet-gazdálkodás </a:t>
            </a:r>
            <a:r>
              <a:rPr lang="hu-HU" dirty="0" smtClean="0"/>
              <a:t>biztosításával</a:t>
            </a:r>
          </a:p>
          <a:p>
            <a:pPr lvl="1"/>
            <a:r>
              <a:rPr lang="hu-HU" dirty="0"/>
              <a:t>3. célterület: A melioráció és a vízfelhasználás-hatékonyság javításának támogatása</a:t>
            </a:r>
            <a:endParaRPr lang="hu-HU" dirty="0" smtClean="0"/>
          </a:p>
          <a:p>
            <a:r>
              <a:rPr lang="hu-HU" b="1" dirty="0" smtClean="0"/>
              <a:t>A támogatás tervezett formája:</a:t>
            </a:r>
          </a:p>
          <a:p>
            <a:pPr lvl="1"/>
            <a:r>
              <a:rPr lang="hu-HU" dirty="0" smtClean="0"/>
              <a:t>Az alaptámogatás a jogosult költségek legfeljebb 50%-a.</a:t>
            </a:r>
          </a:p>
          <a:p>
            <a:pPr lvl="1"/>
            <a:r>
              <a:rPr lang="hu-HU" dirty="0" smtClean="0"/>
              <a:t>A támogatás maximális mértéke a jogosult költségek legfeljebb 70%-a meglévő öntözőberendezés vagy </a:t>
            </a:r>
            <a:r>
              <a:rPr lang="hu-HU" dirty="0" err="1" smtClean="0"/>
              <a:t>öntözőinfrastrukúra-elem</a:t>
            </a:r>
            <a:r>
              <a:rPr lang="hu-HU" dirty="0" smtClean="0"/>
              <a:t> fejlesztése esetén.</a:t>
            </a:r>
          </a:p>
          <a:p>
            <a:pPr lvl="1"/>
            <a:r>
              <a:rPr lang="hu-HU" dirty="0" smtClean="0"/>
              <a:t>Az egy projektre igényelhető maximális támogatási összeg: 15 millió EUR.</a:t>
            </a:r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22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160339"/>
            <a:ext cx="8787414" cy="10704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>
                <a:solidFill>
                  <a:prstClr val="black"/>
                </a:solidFill>
              </a:rPr>
              <a:t>Öntözésfejlesztési és vízfelhasználás hatékonyságát javító mezőgazdasági üzemen belüli beruházás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194319"/>
            <a:ext cx="11628379" cy="52380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3200" b="1" dirty="0" smtClean="0"/>
              <a:t>Jogosultsági feltételek:</a:t>
            </a:r>
          </a:p>
          <a:p>
            <a:r>
              <a:rPr lang="hu-HU" dirty="0"/>
              <a:t>Mezőgazdasági termelő </a:t>
            </a:r>
            <a:r>
              <a:rPr lang="hu-HU" dirty="0" smtClean="0"/>
              <a:t>vagy fiatal </a:t>
            </a:r>
            <a:r>
              <a:rPr lang="hu-HU" dirty="0"/>
              <a:t>mezőgazdasági termelő:</a:t>
            </a:r>
          </a:p>
          <a:p>
            <a:pPr lvl="1"/>
            <a:r>
              <a:rPr lang="hu-HU" dirty="0" smtClean="0"/>
              <a:t>pályázat </a:t>
            </a:r>
            <a:r>
              <a:rPr lang="hu-HU" dirty="0"/>
              <a:t>benyújtását megelőző lezárt üzleti </a:t>
            </a:r>
            <a:r>
              <a:rPr lang="hu-HU" dirty="0" smtClean="0"/>
              <a:t>évben legalább </a:t>
            </a:r>
            <a:r>
              <a:rPr lang="hu-HU" dirty="0"/>
              <a:t>10.000 (STÉ) </a:t>
            </a:r>
            <a:r>
              <a:rPr lang="hu-HU" dirty="0" smtClean="0"/>
              <a:t>euró </a:t>
            </a:r>
            <a:r>
              <a:rPr lang="hu-HU" dirty="0"/>
              <a:t>értékű minimális üzemmérettel </a:t>
            </a:r>
            <a:r>
              <a:rPr lang="hu-HU" dirty="0" smtClean="0"/>
              <a:t>rendelkezik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előző évi árbevételnek legalább 40%-a mezőgazdasági termelésből származik. </a:t>
            </a:r>
          </a:p>
          <a:p>
            <a:r>
              <a:rPr lang="hu-HU" dirty="0"/>
              <a:t>Konzorcium esetén a csoportban részt vevő minden mezőgazdasági termelőnek meg kell felelnie a jogosultsági feltételeknek.</a:t>
            </a:r>
          </a:p>
          <a:p>
            <a:r>
              <a:rPr lang="hu-HU" dirty="0"/>
              <a:t>Szociális szövetkezetnek önmagában kell megfelelnie a fentiekben meghatározott jogosultsági feltételeknek.</a:t>
            </a:r>
          </a:p>
          <a:p>
            <a:r>
              <a:rPr lang="hu-HU" dirty="0"/>
              <a:t>A mezőgazdasági termelők tagságával működő szövetkezetnek:</a:t>
            </a:r>
          </a:p>
          <a:p>
            <a:pPr lvl="1"/>
            <a:r>
              <a:rPr lang="hu-HU" dirty="0"/>
              <a:t>pályázat benyújtását megelőző lezárt üzleti évben legalább 10.000 (STÉ) euró értékű minimális üzemmérettel rendelkezik</a:t>
            </a:r>
          </a:p>
          <a:p>
            <a:pPr lvl="1"/>
            <a:r>
              <a:rPr lang="hu-HU" dirty="0"/>
              <a:t>az előző évi árbevételnek legalább 40%-a mezőgazdasági termelésből származik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szövetkezetben részt vevő tagok előző évi árbevételét össze kell számolni, és az összeszámolt árbevétel legalább 40%-a mezőgazdasági tevékenységből kell, hogy származzon, továbbá a szövetkezetben részt vevő tagok legalább 40%-ának vonatkozásában igazolni kell a legalább 10.000 euró értékű üzemméretettel való rendelkezést.</a:t>
            </a:r>
          </a:p>
          <a:p>
            <a:pPr lvl="1"/>
            <a:r>
              <a:rPr lang="hu-HU" dirty="0"/>
              <a:t>Állami elismeréssel rendelkező együttműködés a meghatározott feltételek igazolása nélkül is mezőgazdasági termelőknek minősül.</a:t>
            </a:r>
          </a:p>
          <a:p>
            <a:pPr lvl="1"/>
            <a:r>
              <a:rPr lang="hu-HU" dirty="0"/>
              <a:t>A beavatkozásban az agrárpolitikáért felelős miniszter által elismert öntözési közösség is jogosult kollektív beruházás végrehajtására, és az öntözési közösség a meghatározott feltételek igazolása nélkül is mezőgazdasági termelőknek minősül.</a:t>
            </a:r>
          </a:p>
          <a:p>
            <a:r>
              <a:rPr lang="hu-HU" b="1" dirty="0"/>
              <a:t>Támogatás esetén teljesítendő kötelezettségek:</a:t>
            </a:r>
          </a:p>
          <a:p>
            <a:pPr lvl="1"/>
            <a:r>
              <a:rPr lang="hu-HU" dirty="0"/>
              <a:t>Legfeljebb 5 évig terjedő fenntartási </a:t>
            </a:r>
            <a:r>
              <a:rPr lang="hu-HU" dirty="0" smtClean="0"/>
              <a:t>kötelezettség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3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3015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030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/>
              <a:t>Vízfelhasználás hatékonyságát javító mezőgazdasági öntözési közösségek támogatása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Az együttműködés alapú beavatkozások célja az agrárium és a helyi közösségek tagjainak ösztönzése a közös cselekvésre</a:t>
            </a:r>
            <a:r>
              <a:rPr lang="hu-HU" sz="3200" dirty="0" smtClean="0"/>
              <a:t>. A beavatkozás </a:t>
            </a:r>
            <a:r>
              <a:rPr lang="hu-HU" sz="3200" dirty="0"/>
              <a:t>keretében önkéntes együttműködések, öntözési közösségek működésének támogatása a cél. Az együttműködésnek köszönhetően a mezőgazdasági termelés hatékonysága és biztonsága nő, és hozzájárul az öntözéses gazdálkodás terjedéséhez.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4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3015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030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/>
              <a:t>Vízfelhasználás hatékonyságát javító mezőgazdasági öntözési közösségek támogatása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b="1" dirty="0" smtClean="0"/>
              <a:t>Jogosultsági feltételek:</a:t>
            </a:r>
          </a:p>
          <a:p>
            <a:pPr lvl="1"/>
            <a:r>
              <a:rPr lang="hu-HU" dirty="0"/>
              <a:t>Projektterv készítése.</a:t>
            </a:r>
          </a:p>
          <a:p>
            <a:pPr lvl="1"/>
            <a:r>
              <a:rPr lang="hu-HU" dirty="0"/>
              <a:t>Az agrárpolitikáért felelős miniszter által elismert öntözési közösség.</a:t>
            </a:r>
          </a:p>
          <a:p>
            <a:pPr lvl="1"/>
            <a:r>
              <a:rPr lang="hu-HU" dirty="0"/>
              <a:t>Az öntözési közösségek tagjainak figyelembe kell venni az SPR rendelet 74. cikkében foglaltakat</a:t>
            </a:r>
          </a:p>
          <a:p>
            <a:pPr lvl="1"/>
            <a:r>
              <a:rPr lang="hu-HU" dirty="0"/>
              <a:t>A Stratégiai Terv Rendelet 77. cikkének 2. bekezdése alapján csak az együttműködések új formáinak nyújtható támogatás, ide értve a már létező együttműködéseket új tevékenység kezdése esetén. - 2021/2115 (EU)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b="1" dirty="0"/>
              <a:t>A támogatás tervezett formája: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/>
              <a:t>Az egy projektre adható maximális támogatási összeg: 500.000 </a:t>
            </a:r>
            <a:r>
              <a:rPr lang="hu-HU" dirty="0" smtClean="0"/>
              <a:t>EUR</a:t>
            </a:r>
          </a:p>
          <a:p>
            <a:r>
              <a:rPr lang="hu-HU" sz="3200" b="1" dirty="0"/>
              <a:t>Támogatás esetén teljesítendő kötelezettségek:</a:t>
            </a:r>
          </a:p>
          <a:p>
            <a:pPr lvl="1"/>
            <a:r>
              <a:rPr lang="hu-HU" dirty="0"/>
              <a:t>A végrehajtott művelet (projektek) meg fognak felelni a 2021/ 2115 /EU rendelet (STR) 70-76. és 78. cikkben megállapított releváns szabályoknak és követelményeknek. </a:t>
            </a:r>
          </a:p>
          <a:p>
            <a:pPr lvl="1"/>
            <a:r>
              <a:rPr lang="hu-HU" dirty="0"/>
              <a:t>A teljes projektköltség maximum 25%-a „</a:t>
            </a:r>
            <a:r>
              <a:rPr lang="hu-HU" dirty="0" err="1"/>
              <a:t>flat</a:t>
            </a:r>
            <a:r>
              <a:rPr lang="hu-HU" dirty="0"/>
              <a:t> </a:t>
            </a:r>
            <a:r>
              <a:rPr lang="hu-HU" dirty="0" err="1"/>
              <a:t>rate</a:t>
            </a:r>
            <a:r>
              <a:rPr lang="hu-HU" dirty="0"/>
              <a:t>” típusú költségátalányként fordítható az együttműködési, tervezési és projekt-menedzsment stb. általános tevékenységekre (együttműködési költségek).</a:t>
            </a:r>
          </a:p>
          <a:p>
            <a:pPr lvl="1"/>
            <a:r>
              <a:rPr lang="hu-HU" dirty="0"/>
              <a:t>A projektköltség minimum 75%-a beruházás </a:t>
            </a:r>
            <a:r>
              <a:rPr lang="hu-HU" dirty="0" err="1"/>
              <a:t>ill</a:t>
            </a:r>
            <a:r>
              <a:rPr lang="hu-HU" dirty="0"/>
              <a:t>, más, a projekthez kapcsolódó költség, amely egyedi bizonylatokkal számolható el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5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2594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030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Mezőgazdasági termékek értéknövelése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/>
          </a:bodyPr>
          <a:lstStyle/>
          <a:p>
            <a:r>
              <a:rPr lang="hu-HU" sz="3200" dirty="0"/>
              <a:t>A beavatkozás célja a mezőgazdasági termékek értéknövelését és a piacra jutást elősegítő, technológiai fejlesztést célzó beruházások támogatása az élelmiszer-feldolgozás vállalati hatékonyságának növelése érdekében, továbbá a mezőgazdasági termékek értéknövelésével összefüggő fejlesztések támogatása.</a:t>
            </a:r>
          </a:p>
          <a:p>
            <a:r>
              <a:rPr lang="hu-HU" sz="3200" dirty="0"/>
              <a:t>A beavatkozás a mezőgazdasági termékek értéknövelésén és piacra jutásán, technológiai fejlesztésén, élelmiszer-feldolgozás vállalati hatékonyságának növelésén keresztül </a:t>
            </a:r>
            <a:r>
              <a:rPr lang="hu-HU" sz="3200" dirty="0" smtClean="0"/>
              <a:t>a hazai élelmiszeripar uniós szintű versenyképességéhez.</a:t>
            </a:r>
            <a:endParaRPr lang="hu-HU" sz="3200" dirty="0"/>
          </a:p>
          <a:p>
            <a:endParaRPr lang="hu-HU" sz="3200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6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9315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030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Mezőgazdasági termékek értéknövelése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 fontScale="70000" lnSpcReduction="20000"/>
          </a:bodyPr>
          <a:lstStyle/>
          <a:p>
            <a:r>
              <a:rPr lang="hu-HU" sz="3200" b="1" dirty="0" smtClean="0"/>
              <a:t>Jogosultsági feltételek:</a:t>
            </a:r>
          </a:p>
          <a:p>
            <a:pPr lvl="1"/>
            <a:r>
              <a:rPr lang="hu-HU" dirty="0"/>
              <a:t>Természetes és jogi személyek</a:t>
            </a:r>
          </a:p>
          <a:p>
            <a:r>
              <a:rPr lang="hu-HU" b="1" dirty="0" smtClean="0"/>
              <a:t>A </a:t>
            </a:r>
            <a:r>
              <a:rPr lang="hu-HU" b="1" dirty="0"/>
              <a:t>támogatás tervezett formája:</a:t>
            </a:r>
          </a:p>
          <a:p>
            <a:pPr lvl="1"/>
            <a:r>
              <a:rPr lang="hu-HU" dirty="0"/>
              <a:t>Az alaptámogatás a jogosult költségek legfeljebb 50%-a</a:t>
            </a:r>
            <a:r>
              <a:rPr lang="hu-HU" dirty="0" smtClean="0"/>
              <a:t>.</a:t>
            </a:r>
          </a:p>
          <a:p>
            <a:pPr lvl="1"/>
            <a:r>
              <a:rPr lang="hu-HU" dirty="0"/>
              <a:t>Az egy projektre igényelhető maximális támogatási összeg: 15 millió euró</a:t>
            </a:r>
          </a:p>
          <a:p>
            <a:r>
              <a:rPr lang="hu-HU" sz="3200" b="1" dirty="0"/>
              <a:t>A beavatkozás kapcsán támogatható költségek:</a:t>
            </a:r>
          </a:p>
          <a:p>
            <a:pPr lvl="1"/>
            <a:r>
              <a:rPr lang="hu-HU" dirty="0"/>
              <a:t>a) Közvetlenül a technológiához, illetve az üzem működését szolgáló infrastruktúrához kapcsolódó épület, építmény építése, fejlesztése, korszerűsítése.</a:t>
            </a:r>
          </a:p>
          <a:p>
            <a:pPr lvl="1"/>
            <a:r>
              <a:rPr lang="hu-HU" dirty="0"/>
              <a:t>b) Új gépek és eszközök, technológiák vásárlása, meglévő gépek, eszközök korszerűsítése, beleértve az információs és kommunikációs technológiákat.</a:t>
            </a:r>
          </a:p>
          <a:p>
            <a:pPr lvl="1"/>
            <a:r>
              <a:rPr lang="hu-HU" dirty="0"/>
              <a:t>c) Az előzőekben említett kiadásokhoz kapcsolódó általános költségek, például az építészek, mérnökök díjai, tanácsadási díjak, hatósági eljárási díjak, tanácsadói és projekt-menedzsment költségek, a környezeti és a gazdasági fenntarthatóságra vonatkozó tanácsadással kapcsolatos díjak, megvalósíthatósági tanulmányok költségeit is beleértve.</a:t>
            </a:r>
          </a:p>
          <a:p>
            <a:pPr lvl="1"/>
            <a:r>
              <a:rPr lang="hu-HU" dirty="0"/>
              <a:t>d) Immateriális beruházások: számítógépes szoftverek megvásárlása vagy kifejlesztése, valamint szabadalmak, licencek, szerzői jogok, védjegyek, stb. megszerzése.</a:t>
            </a:r>
          </a:p>
          <a:p>
            <a:pPr lvl="1"/>
            <a:r>
              <a:rPr lang="hu-HU" dirty="0"/>
              <a:t>e) Az a) ponthoz kapcsolódóan szükséges ingatlan vásárlása az érintett művelet teljes elszámolható kiadásának 5%-át meg nem haladó mértékig, valamint természetbeni hozzájárulásként elszámolható a beruházáshoz elengedhetetlen, már meglévő termőföld vagy ingatlan értéke, ha nem haladja meg az érintett művelet teljes elszámolható kiadásának 5%-át. Új földterület vásárlására a beruházás </a:t>
            </a:r>
            <a:r>
              <a:rPr lang="hu-HU" dirty="0" err="1"/>
              <a:t>max</a:t>
            </a:r>
            <a:r>
              <a:rPr lang="hu-HU" dirty="0"/>
              <a:t>. 10%-a számolható el.</a:t>
            </a:r>
          </a:p>
          <a:p>
            <a:pPr lvl="1"/>
            <a:r>
              <a:rPr lang="hu-HU" dirty="0"/>
              <a:t>f) Kedvezményes díjú intézményi kezességvállalás </a:t>
            </a:r>
            <a:r>
              <a:rPr lang="hu-HU" dirty="0" smtClean="0"/>
              <a:t>igénybevétele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7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773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030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Mezőgazdasági termékek értéknöveléséhez kapcsoló zöld beruházások támogatása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 lnSpcReduction="10000"/>
          </a:bodyPr>
          <a:lstStyle/>
          <a:p>
            <a:r>
              <a:rPr lang="hu-HU" sz="3200" dirty="0"/>
              <a:t>A beavatkozás célja a mezőgazdasági termékek értéknövelését és a piacra jutást elősegítő, technológiai fejlesztést célzó beruházások támogatása, az élelmiszer-feldolgozás vállalati hatékonyságának növelése, kiemelten a mezőgazdasági termékek értéknövelésével összefüggő, erőforrás- és energiahatékonyságot célzó fejlesztések támogatása</a:t>
            </a:r>
            <a:r>
              <a:rPr lang="hu-HU" sz="3200" dirty="0" smtClean="0"/>
              <a:t>.</a:t>
            </a:r>
          </a:p>
          <a:p>
            <a:r>
              <a:rPr lang="hu-HU" sz="3200" dirty="0"/>
              <a:t>A beavatkozás kiterjed a mezőgazdasági termékek értéknöveléséhez kapcsolódó tevékenységek energiafelhasználásának csökkentésére a feldolgozó ágazat által okozott környezetterhelés csökkentése érdekében: elsősorban épületenergetikai, épületgépészeti és energiaellátást érintő korszerűsítések, felújítások által javítja a feldolgozást végző üzemek energiafelhasználásának hatékonyságát.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8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8646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-77941"/>
            <a:ext cx="86030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Mezőgazdasági termékek értéknöveléséhez kapcsoló zöld beruházások támogatása</a:t>
            </a:r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3"/>
            <a:ext cx="11628379" cy="5184708"/>
          </a:xfrm>
        </p:spPr>
        <p:txBody>
          <a:bodyPr>
            <a:normAutofit fontScale="77500" lnSpcReduction="20000"/>
          </a:bodyPr>
          <a:lstStyle/>
          <a:p>
            <a:r>
              <a:rPr lang="hu-HU" sz="3200" b="1" dirty="0" smtClean="0"/>
              <a:t>Jogosultsági feltételek:</a:t>
            </a:r>
          </a:p>
          <a:p>
            <a:r>
              <a:rPr lang="hu-HU" sz="3200" dirty="0"/>
              <a:t>Természetes és jogi személyek</a:t>
            </a:r>
          </a:p>
          <a:p>
            <a:r>
              <a:rPr lang="hu-HU" b="1" dirty="0" smtClean="0"/>
              <a:t>A </a:t>
            </a:r>
            <a:r>
              <a:rPr lang="hu-HU" b="1" dirty="0"/>
              <a:t>támogatás tervezett formája:</a:t>
            </a:r>
          </a:p>
          <a:p>
            <a:pPr lvl="1"/>
            <a:r>
              <a:rPr lang="pt-BR" dirty="0"/>
              <a:t>Az alaptámogatás a jogosult költségek minimum 50%-a, de legfeljebb 80%-a</a:t>
            </a:r>
            <a:r>
              <a:rPr lang="pt-BR" dirty="0" smtClean="0"/>
              <a:t>.</a:t>
            </a:r>
            <a:endParaRPr lang="hu-HU" dirty="0" smtClean="0"/>
          </a:p>
          <a:p>
            <a:pPr lvl="1"/>
            <a:r>
              <a:rPr lang="hu-HU" dirty="0"/>
              <a:t>Az egy projektre igényelhető maximális támogatási összeg: 13 millió EUR.</a:t>
            </a: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r>
              <a:rPr lang="hu-HU" b="1" dirty="0"/>
              <a:t>Kötelezettségvállalások:</a:t>
            </a:r>
            <a:endParaRPr lang="hu-HU" dirty="0"/>
          </a:p>
          <a:p>
            <a:pPr lvl="1"/>
            <a:r>
              <a:rPr lang="hu-HU" dirty="0"/>
              <a:t>a) Anaerob lebontás (biogáz technológia) alkalmazása esetén a felhasznált gabonafélék, valamint a keményítő- és cukortartalmú növények (hulladékok, aratási maradványok, melléktermékek kivételével) aránya nem érheti el a betáplált inputanyagok mennyiségének 50 %-át.</a:t>
            </a:r>
          </a:p>
          <a:p>
            <a:pPr lvl="1"/>
            <a:r>
              <a:rPr lang="hu-HU" dirty="0"/>
              <a:t>b)    Anaerob lebontás alkalmazása, ill. </a:t>
            </a:r>
            <a:r>
              <a:rPr lang="hu-HU" dirty="0" err="1"/>
              <a:t>biofinomítás</a:t>
            </a:r>
            <a:r>
              <a:rPr lang="hu-HU" dirty="0"/>
              <a:t> esetén talajjavításra alkalmas minőségű fermentum előállítása és felhasználása.</a:t>
            </a:r>
          </a:p>
          <a:p>
            <a:pPr lvl="1"/>
            <a:r>
              <a:rPr lang="hu-HU" dirty="0"/>
              <a:t>c)     Mezőgazdasági eredetű biomassza alapú megújuló energia megoldás alkalmazása esetén az alapanyag csak </a:t>
            </a:r>
            <a:r>
              <a:rPr lang="hu-HU" dirty="0" err="1"/>
              <a:t>Annex</a:t>
            </a:r>
            <a:r>
              <a:rPr lang="hu-HU" dirty="0"/>
              <a:t> I. termék, valamint </a:t>
            </a:r>
            <a:r>
              <a:rPr lang="hu-HU" dirty="0" err="1"/>
              <a:t>Annex</a:t>
            </a:r>
            <a:r>
              <a:rPr lang="hu-HU" dirty="0"/>
              <a:t> I. termék előállítása, felhasználása során keletkező melléktermék lehet.</a:t>
            </a:r>
          </a:p>
          <a:p>
            <a:pPr lvl="1"/>
            <a:r>
              <a:rPr lang="hu-HU" dirty="0"/>
              <a:t>d)    Amennyiben a mezőgazdasági eredetű biomassza alapú energia előállítás esetén az elsődleges cél villamos energia előállítása, úgy a technológiai önfogyasztás felett keletkezett hő legalább 25%-át saját gazdaságon belül hasznosítani kell.</a:t>
            </a:r>
          </a:p>
          <a:p>
            <a:pPr lvl="1"/>
            <a:r>
              <a:rPr lang="hu-HU" dirty="0"/>
              <a:t>e) Legfeljebb 5 évig terjedő fenntartási </a:t>
            </a:r>
            <a:r>
              <a:rPr lang="hu-HU" dirty="0" smtClean="0"/>
              <a:t>kötelezettség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9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9831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15987</TotalTime>
  <Words>2792</Words>
  <Application>Microsoft Office PowerPoint</Application>
  <PresentationFormat>Szélesvásznú</PresentationFormat>
  <Paragraphs>204</Paragraphs>
  <Slides>19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Office-téma</vt:lpstr>
      <vt:lpstr>A 2023-tól induló új Közös Agrárpolitika támogatási rendszere –  Beruházási támogatások II. pillér</vt:lpstr>
      <vt:lpstr>Öntözésfejlesztési és vízfelhasználás hatékonyságát javító mezőgazdasági üzemen belüli beruházás</vt:lpstr>
      <vt:lpstr>Öntözésfejlesztési és vízfelhasználás hatékonyságát javító mezőgazdasági üzemen belüli beruházás </vt:lpstr>
      <vt:lpstr>Vízfelhasználás hatékonyságát javító mezőgazdasági öntözési közösségek támogatása</vt:lpstr>
      <vt:lpstr>Vízfelhasználás hatékonyságát javító mezőgazdasági öntözési közösségek támogatása</vt:lpstr>
      <vt:lpstr> Mezőgazdasági termékek értéknövelése</vt:lpstr>
      <vt:lpstr> Mezőgazdasági termékek értéknövelése</vt:lpstr>
      <vt:lpstr>Mezőgazdasági termékek értéknöveléséhez kapcsoló zöld beruházások támogatása</vt:lpstr>
      <vt:lpstr>Mezőgazdasági termékek értéknöveléséhez kapcsoló zöld beruházások támogatása</vt:lpstr>
      <vt:lpstr>Mezőgazdasági üzemek fejlesztése</vt:lpstr>
      <vt:lpstr>Mezőgazdasági üzemek fejlesztése</vt:lpstr>
      <vt:lpstr>Mezőgazdasági üzemek zöld beruházásainak támogatása</vt:lpstr>
      <vt:lpstr>Mezőgazdasági üzemek zöld beruházásainak támogatása</vt:lpstr>
      <vt:lpstr>Mezőgazdasági üzemek fejlesztése az ammónia-kibocsátás csökkentés érdekében</vt:lpstr>
      <vt:lpstr>Mezőgazdasági üzemek fejlesztése az ammónia-kibocsátás csökkentés érdekében</vt:lpstr>
      <vt:lpstr>Állattartó telepek járványvédelmi beruházásainak támogatása, sertéságazat esetén a farokkurtítás visszaszorításával</vt:lpstr>
      <vt:lpstr>Állattartó telepek járványvédelmi beruházásainak támogatása, sertéságazat esetén a farokkurtítás visszaszorításával</vt:lpstr>
      <vt:lpstr>Állattartó telepek járványvédelmi beruházásainak támogatása, sertéságazat esetén a farokkurtítás visszaszorításával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1084</cp:revision>
  <cp:lastPrinted>2020-10-06T08:58:47Z</cp:lastPrinted>
  <dcterms:created xsi:type="dcterms:W3CDTF">2018-02-08T11:39:47Z</dcterms:created>
  <dcterms:modified xsi:type="dcterms:W3CDTF">2022-11-17T06:21:17Z</dcterms:modified>
</cp:coreProperties>
</file>