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2"/>
  </p:notesMasterIdLst>
  <p:sldIdLst>
    <p:sldId id="270" r:id="rId2"/>
    <p:sldId id="689" r:id="rId3"/>
    <p:sldId id="690" r:id="rId4"/>
    <p:sldId id="691" r:id="rId5"/>
    <p:sldId id="692" r:id="rId6"/>
    <p:sldId id="693" r:id="rId7"/>
    <p:sldId id="694" r:id="rId8"/>
    <p:sldId id="695" r:id="rId9"/>
    <p:sldId id="696" r:id="rId10"/>
    <p:sldId id="374" r:id="rId11"/>
  </p:sldIdLst>
  <p:sldSz cx="12192000" cy="6858000"/>
  <p:notesSz cx="6808788" cy="99409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hász Anikó dr." initials="JAd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192"/>
    <a:srgbClr val="942EA8"/>
    <a:srgbClr val="7BB849"/>
    <a:srgbClr val="EF8D4B"/>
    <a:srgbClr val="003300"/>
    <a:srgbClr val="E05344"/>
    <a:srgbClr val="F97376"/>
    <a:srgbClr val="EAEAEA"/>
    <a:srgbClr val="AAB0B0"/>
    <a:srgbClr val="A7C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Közepesen sötét stílus 3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Közepesen sötét stílus 1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Világos stílus 1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éma alapján készült stílus 1 – 6. jelölőszín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Világos stílus 3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Sötét stílus 2 – 5./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2DE63D5-997A-4646-A377-4702673A728D}" styleName="Világos stílus 2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Közepesen sötét stílus 3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Közepesen sötét stílus 1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Közepesen sötét stílus 3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Sötét stílus 2 – 3./4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Világos stílus 2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Világos stílus 3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Közepesen sötét stílus 1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4" autoAdjust="0"/>
    <p:restoredTop sz="88560" autoAdjust="0"/>
  </p:normalViewPr>
  <p:slideViewPr>
    <p:cSldViewPr snapToGrid="0">
      <p:cViewPr varScale="1">
        <p:scale>
          <a:sx n="61" d="100"/>
          <a:sy n="61" d="100"/>
        </p:scale>
        <p:origin x="9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2A5136-DEA5-418E-A9DF-0F853A2A4689}" type="doc">
      <dgm:prSet loTypeId="urn:microsoft.com/office/officeart/2005/8/layout/hProcess7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hu-HU"/>
        </a:p>
      </dgm:t>
    </dgm:pt>
    <dgm:pt modelId="{3B2416C9-5260-4A72-85B3-11E964D18E4F}">
      <dgm:prSet phldrT="[Szöveg]" custT="1"/>
      <dgm:spPr/>
      <dgm:t>
        <a:bodyPr/>
        <a:lstStyle/>
        <a:p>
          <a:r>
            <a:rPr lang="hu-HU" sz="3200" b="1" u="sng" dirty="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Vidékfejlesztés II. pillér </a:t>
          </a:r>
        </a:p>
      </dgm:t>
    </dgm:pt>
    <dgm:pt modelId="{B144E9CE-11FA-4236-93D2-045FA5E8A536}" type="parTrans" cxnId="{CAC756BD-EB55-43AB-A110-836D28850682}">
      <dgm:prSet/>
      <dgm:spPr/>
      <dgm:t>
        <a:bodyPr/>
        <a:lstStyle/>
        <a:p>
          <a:endParaRPr lang="hu-HU"/>
        </a:p>
      </dgm:t>
    </dgm:pt>
    <dgm:pt modelId="{C917DA56-2C41-4110-B612-83D0C8B1AFE8}" type="sibTrans" cxnId="{CAC756BD-EB55-43AB-A110-836D28850682}">
      <dgm:prSet/>
      <dgm:spPr/>
      <dgm:t>
        <a:bodyPr/>
        <a:lstStyle/>
        <a:p>
          <a:endParaRPr lang="hu-HU"/>
        </a:p>
      </dgm:t>
    </dgm:pt>
    <dgm:pt modelId="{AA79745B-F662-4FD9-9B2F-52828170C1E0}">
      <dgm:prSet phldrT="[Szöveg]"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0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Agrár-környezetgazdálkodás (AKG)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hu-HU" sz="20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000" b="0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Ökogazdálkodás</a:t>
          </a:r>
          <a:endParaRPr lang="hu-HU" sz="2000" b="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>
            <a:lnSpc>
              <a:spcPct val="100000"/>
            </a:lnSpc>
            <a:spcAft>
              <a:spcPts val="300"/>
            </a:spcAft>
          </a:pPr>
          <a:r>
            <a:rPr lang="hu-HU" sz="20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000" b="0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Natura</a:t>
          </a:r>
          <a:r>
            <a:rPr lang="hu-HU" sz="20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2000 kompenzáció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hu-HU" sz="20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Erdészeti intézkedések</a:t>
          </a:r>
        </a:p>
      </dgm:t>
    </dgm:pt>
    <dgm:pt modelId="{35C8CCC6-D271-4F28-9031-E08ECF056405}" type="parTrans" cxnId="{7A0F3978-46F0-4BE7-AAFF-639053FE7893}">
      <dgm:prSet/>
      <dgm:spPr/>
      <dgm:t>
        <a:bodyPr/>
        <a:lstStyle/>
        <a:p>
          <a:endParaRPr lang="hu-HU"/>
        </a:p>
      </dgm:t>
    </dgm:pt>
    <dgm:pt modelId="{D11AA970-7786-43E0-A719-D650B37F6771}" type="sibTrans" cxnId="{7A0F3978-46F0-4BE7-AAFF-639053FE7893}">
      <dgm:prSet/>
      <dgm:spPr/>
      <dgm:t>
        <a:bodyPr/>
        <a:lstStyle/>
        <a:p>
          <a:endParaRPr lang="hu-HU"/>
        </a:p>
      </dgm:t>
    </dgm:pt>
    <dgm:pt modelId="{25332177-E731-4E9A-AB2F-9DB087EDC6D0}">
      <dgm:prSet phldrT="[Szöveg]" custT="1"/>
      <dgm:spPr/>
      <dgm:t>
        <a:bodyPr/>
        <a:lstStyle/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000" b="0" u="non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Alap jövedelem támogatás (BISS)</a:t>
          </a: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000" b="0" u="non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000" b="0" u="none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Agro-ökológiai</a:t>
          </a:r>
          <a:r>
            <a:rPr lang="hu-HU" sz="2000" b="0" u="non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Alapprogram (AÖP)</a:t>
          </a: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0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Fiatal gazdák támogatása</a:t>
          </a: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0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Kisgazdaságok egyszerűsített támogatása</a:t>
          </a: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0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Termeléshez kötött támogatások</a:t>
          </a: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0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Redisztributív kifizetés</a:t>
          </a:r>
        </a:p>
      </dgm:t>
    </dgm:pt>
    <dgm:pt modelId="{FB438DEF-5999-4D3D-A409-AB9FE54A4E78}" type="parTrans" cxnId="{9F8B8091-8BA0-4BE7-ABF7-7C332879A232}">
      <dgm:prSet/>
      <dgm:spPr/>
      <dgm:t>
        <a:bodyPr/>
        <a:lstStyle/>
        <a:p>
          <a:endParaRPr lang="hu-HU"/>
        </a:p>
      </dgm:t>
    </dgm:pt>
    <dgm:pt modelId="{0D97CD8B-6778-44B5-BD0C-56DAE594B61E}" type="sibTrans" cxnId="{9F8B8091-8BA0-4BE7-ABF7-7C332879A232}">
      <dgm:prSet/>
      <dgm:spPr/>
      <dgm:t>
        <a:bodyPr/>
        <a:lstStyle/>
        <a:p>
          <a:endParaRPr lang="hu-HU"/>
        </a:p>
      </dgm:t>
    </dgm:pt>
    <dgm:pt modelId="{E2BB41D3-D6E2-4CAB-AAF0-2A3D5497A7E1}">
      <dgm:prSet phldrT="[Szöveg]" custT="1"/>
      <dgm:spPr/>
      <dgm:t>
        <a:bodyPr/>
        <a:lstStyle/>
        <a:p>
          <a:r>
            <a:rPr lang="hu-HU" sz="2800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Közvetlen támogatás I. pillér</a:t>
          </a:r>
        </a:p>
      </dgm:t>
    </dgm:pt>
    <dgm:pt modelId="{44DF2BA0-8CDC-4B35-8390-F1CE3423B765}" type="parTrans" cxnId="{922D7E97-1138-47F1-870B-82D732B6104C}">
      <dgm:prSet/>
      <dgm:spPr/>
      <dgm:t>
        <a:bodyPr/>
        <a:lstStyle/>
        <a:p>
          <a:endParaRPr lang="hu-HU"/>
        </a:p>
      </dgm:t>
    </dgm:pt>
    <dgm:pt modelId="{7836827B-9CA1-41A2-9D83-36C8EA7DF876}" type="sibTrans" cxnId="{922D7E97-1138-47F1-870B-82D732B6104C}">
      <dgm:prSet/>
      <dgm:spPr/>
      <dgm:t>
        <a:bodyPr/>
        <a:lstStyle/>
        <a:p>
          <a:endParaRPr lang="hu-HU"/>
        </a:p>
      </dgm:t>
    </dgm:pt>
    <dgm:pt modelId="{E9D912B9-124E-4F52-8F54-8BA0DE9803E3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hu-HU" sz="2800" b="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E111997-84FD-4D28-92B6-9EBA698AF11B}" type="parTrans" cxnId="{BAB3AA5B-F58E-4ADE-8D39-BD37148BF077}">
      <dgm:prSet/>
      <dgm:spPr/>
      <dgm:t>
        <a:bodyPr/>
        <a:lstStyle/>
        <a:p>
          <a:endParaRPr lang="hu-HU"/>
        </a:p>
      </dgm:t>
    </dgm:pt>
    <dgm:pt modelId="{FDF6BBEA-59BE-4120-8E12-03A9EF88B788}" type="sibTrans" cxnId="{BAB3AA5B-F58E-4ADE-8D39-BD37148BF077}">
      <dgm:prSet/>
      <dgm:spPr/>
      <dgm:t>
        <a:bodyPr/>
        <a:lstStyle/>
        <a:p>
          <a:endParaRPr lang="hu-HU"/>
        </a:p>
      </dgm:t>
    </dgm:pt>
    <dgm:pt modelId="{1215E6AA-0CCD-4F6B-8D7D-297EB23E5A58}">
      <dgm:prSet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0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Beruházások</a:t>
          </a:r>
        </a:p>
      </dgm:t>
    </dgm:pt>
    <dgm:pt modelId="{4F6E6D44-4993-4193-90EC-140D4B561DCA}" type="parTrans" cxnId="{C1C51C6D-2927-4877-9D35-B5F10A57A4CC}">
      <dgm:prSet/>
      <dgm:spPr/>
      <dgm:t>
        <a:bodyPr/>
        <a:lstStyle/>
        <a:p>
          <a:endParaRPr lang="hu-HU"/>
        </a:p>
      </dgm:t>
    </dgm:pt>
    <dgm:pt modelId="{54464600-043C-4CBD-9F06-3AAEFB0DE772}" type="sibTrans" cxnId="{C1C51C6D-2927-4877-9D35-B5F10A57A4CC}">
      <dgm:prSet/>
      <dgm:spPr/>
      <dgm:t>
        <a:bodyPr/>
        <a:lstStyle/>
        <a:p>
          <a:endParaRPr lang="hu-HU"/>
        </a:p>
      </dgm:t>
    </dgm:pt>
    <dgm:pt modelId="{27E066F0-FD99-4D66-9593-1B4C16A3B510}">
      <dgm:prSet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0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Együttműködés</a:t>
          </a:r>
        </a:p>
      </dgm:t>
    </dgm:pt>
    <dgm:pt modelId="{C3376CD8-7FAD-4525-AB42-58114A46B639}" type="parTrans" cxnId="{E6AB8A41-8089-424D-B145-B8A770B45C05}">
      <dgm:prSet/>
      <dgm:spPr/>
      <dgm:t>
        <a:bodyPr/>
        <a:lstStyle/>
        <a:p>
          <a:endParaRPr lang="hu-HU"/>
        </a:p>
      </dgm:t>
    </dgm:pt>
    <dgm:pt modelId="{FF73E0FB-7F23-4270-A837-7846C02BA711}" type="sibTrans" cxnId="{E6AB8A41-8089-424D-B145-B8A770B45C05}">
      <dgm:prSet/>
      <dgm:spPr/>
      <dgm:t>
        <a:bodyPr/>
        <a:lstStyle/>
        <a:p>
          <a:endParaRPr lang="hu-HU"/>
        </a:p>
      </dgm:t>
    </dgm:pt>
    <dgm:pt modelId="{17207C74-E152-4FAB-BCF9-C649B59DFD65}">
      <dgm:prSet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0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Kockázatkezelés</a:t>
          </a:r>
        </a:p>
      </dgm:t>
    </dgm:pt>
    <dgm:pt modelId="{67387E11-50CE-4B69-8F20-453DCF7E6479}" type="parTrans" cxnId="{B2B14681-7870-4D8D-B790-26D217B94323}">
      <dgm:prSet/>
      <dgm:spPr/>
      <dgm:t>
        <a:bodyPr/>
        <a:lstStyle/>
        <a:p>
          <a:endParaRPr lang="hu-HU"/>
        </a:p>
      </dgm:t>
    </dgm:pt>
    <dgm:pt modelId="{F0204225-AF96-4BB4-9EF0-DE2499905FA7}" type="sibTrans" cxnId="{B2B14681-7870-4D8D-B790-26D217B94323}">
      <dgm:prSet/>
      <dgm:spPr/>
      <dgm:t>
        <a:bodyPr/>
        <a:lstStyle/>
        <a:p>
          <a:endParaRPr lang="hu-HU"/>
        </a:p>
      </dgm:t>
    </dgm:pt>
    <dgm:pt modelId="{5792E6EB-E7FB-4BEE-8CC1-29BC4E398381}">
      <dgm:prSet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0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Fiatal gazdák támogatása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hu-HU" sz="20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Tudásátadás és információcsere</a:t>
          </a:r>
        </a:p>
      </dgm:t>
    </dgm:pt>
    <dgm:pt modelId="{0B472BA5-4A05-483A-825F-2B7E3782BEC2}" type="parTrans" cxnId="{FD4A2896-349E-4F79-BF5E-DEE3AE0D3622}">
      <dgm:prSet/>
      <dgm:spPr/>
      <dgm:t>
        <a:bodyPr/>
        <a:lstStyle/>
        <a:p>
          <a:endParaRPr lang="hu-HU"/>
        </a:p>
      </dgm:t>
    </dgm:pt>
    <dgm:pt modelId="{0E68C952-7D64-42E5-A73D-8D32F735B18F}" type="sibTrans" cxnId="{FD4A2896-349E-4F79-BF5E-DEE3AE0D3622}">
      <dgm:prSet/>
      <dgm:spPr/>
      <dgm:t>
        <a:bodyPr/>
        <a:lstStyle/>
        <a:p>
          <a:endParaRPr lang="hu-HU"/>
        </a:p>
      </dgm:t>
    </dgm:pt>
    <dgm:pt modelId="{72FA0973-6E37-45CF-BE55-B27FA7CA500A}" type="pres">
      <dgm:prSet presAssocID="{4D2A5136-DEA5-418E-A9DF-0F853A2A46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23ECBDD-FD05-408A-A833-7491EA34D63D}" type="pres">
      <dgm:prSet presAssocID="{E2BB41D3-D6E2-4CAB-AAF0-2A3D5497A7E1}" presName="compositeNode" presStyleCnt="0">
        <dgm:presLayoutVars>
          <dgm:bulletEnabled val="1"/>
        </dgm:presLayoutVars>
      </dgm:prSet>
      <dgm:spPr/>
    </dgm:pt>
    <dgm:pt modelId="{91D147F9-886D-4E53-8321-9A6DDAF5CD27}" type="pres">
      <dgm:prSet presAssocID="{E2BB41D3-D6E2-4CAB-AAF0-2A3D5497A7E1}" presName="bgRect" presStyleLbl="node1" presStyleIdx="0" presStyleCnt="2" custAng="0" custScaleX="57861" custScaleY="100000" custLinFactNeighborX="435" custLinFactNeighborY="-17969"/>
      <dgm:spPr/>
      <dgm:t>
        <a:bodyPr/>
        <a:lstStyle/>
        <a:p>
          <a:endParaRPr lang="hu-HU"/>
        </a:p>
      </dgm:t>
    </dgm:pt>
    <dgm:pt modelId="{4467212A-F763-47C0-9E8C-C13AB3D5D9EE}" type="pres">
      <dgm:prSet presAssocID="{E2BB41D3-D6E2-4CAB-AAF0-2A3D5497A7E1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A13F339-9AB2-4182-AA8C-455AF31710D4}" type="pres">
      <dgm:prSet presAssocID="{E2BB41D3-D6E2-4CAB-AAF0-2A3D5497A7E1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4EB1BE2-34DA-4027-AEF9-C138306668F6}" type="pres">
      <dgm:prSet presAssocID="{7836827B-9CA1-41A2-9D83-36C8EA7DF876}" presName="hSp" presStyleCnt="0"/>
      <dgm:spPr/>
    </dgm:pt>
    <dgm:pt modelId="{A212DB90-AC5C-4254-84E9-8B05F4A5D75E}" type="pres">
      <dgm:prSet presAssocID="{7836827B-9CA1-41A2-9D83-36C8EA7DF876}" presName="vProcSp" presStyleCnt="0"/>
      <dgm:spPr/>
    </dgm:pt>
    <dgm:pt modelId="{708362AF-47FA-4825-9DC8-07EEFB86E225}" type="pres">
      <dgm:prSet presAssocID="{7836827B-9CA1-41A2-9D83-36C8EA7DF876}" presName="vSp1" presStyleCnt="0"/>
      <dgm:spPr/>
    </dgm:pt>
    <dgm:pt modelId="{F1E93752-5EEF-4ABB-A148-7FC679D7A4B6}" type="pres">
      <dgm:prSet presAssocID="{7836827B-9CA1-41A2-9D83-36C8EA7DF876}" presName="simulatedConn" presStyleLbl="solidFgAcc1" presStyleIdx="0" presStyleCnt="1" custLinFactNeighborX="1001" custLinFactNeighborY="-59470"/>
      <dgm:spPr>
        <a:noFill/>
        <a:ln>
          <a:noFill/>
        </a:ln>
      </dgm:spPr>
    </dgm:pt>
    <dgm:pt modelId="{9FE169D7-1E74-4621-9069-50F07FE1833F}" type="pres">
      <dgm:prSet presAssocID="{7836827B-9CA1-41A2-9D83-36C8EA7DF876}" presName="vSp2" presStyleCnt="0"/>
      <dgm:spPr/>
    </dgm:pt>
    <dgm:pt modelId="{9E1AF157-8326-4B91-B8C7-0B187E591B02}" type="pres">
      <dgm:prSet presAssocID="{7836827B-9CA1-41A2-9D83-36C8EA7DF876}" presName="sibTrans" presStyleCnt="0"/>
      <dgm:spPr/>
    </dgm:pt>
    <dgm:pt modelId="{06D0E180-F02A-4C7D-84DA-B0881C03FFBC}" type="pres">
      <dgm:prSet presAssocID="{3B2416C9-5260-4A72-85B3-11E964D18E4F}" presName="compositeNode" presStyleCnt="0">
        <dgm:presLayoutVars>
          <dgm:bulletEnabled val="1"/>
        </dgm:presLayoutVars>
      </dgm:prSet>
      <dgm:spPr/>
    </dgm:pt>
    <dgm:pt modelId="{4FFF5041-A3AB-4000-B7B8-957227AB3A29}" type="pres">
      <dgm:prSet presAssocID="{3B2416C9-5260-4A72-85B3-11E964D18E4F}" presName="bgRect" presStyleLbl="node1" presStyleIdx="1" presStyleCnt="2" custScaleX="59790" custScaleY="100000" custLinFactNeighborX="5037" custLinFactNeighborY="-1570"/>
      <dgm:spPr/>
      <dgm:t>
        <a:bodyPr/>
        <a:lstStyle/>
        <a:p>
          <a:endParaRPr lang="hu-HU"/>
        </a:p>
      </dgm:t>
    </dgm:pt>
    <dgm:pt modelId="{A8E9AA67-C5A8-4C8D-B44F-AC80880D72D8}" type="pres">
      <dgm:prSet presAssocID="{3B2416C9-5260-4A72-85B3-11E964D18E4F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2F0B389-F70C-4748-80D2-2B5C80A3B2D5}" type="pres">
      <dgm:prSet presAssocID="{3B2416C9-5260-4A72-85B3-11E964D18E4F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AB3AA5B-F58E-4ADE-8D39-BD37148BF077}" srcId="{3B2416C9-5260-4A72-85B3-11E964D18E4F}" destId="{E9D912B9-124E-4F52-8F54-8BA0DE9803E3}" srcOrd="5" destOrd="0" parTransId="{BE111997-84FD-4D28-92B6-9EBA698AF11B}" sibTransId="{FDF6BBEA-59BE-4120-8E12-03A9EF88B788}"/>
    <dgm:cxn modelId="{922D7E97-1138-47F1-870B-82D732B6104C}" srcId="{4D2A5136-DEA5-418E-A9DF-0F853A2A4689}" destId="{E2BB41D3-D6E2-4CAB-AAF0-2A3D5497A7E1}" srcOrd="0" destOrd="0" parTransId="{44DF2BA0-8CDC-4B35-8390-F1CE3423B765}" sibTransId="{7836827B-9CA1-41A2-9D83-36C8EA7DF876}"/>
    <dgm:cxn modelId="{FD4A2896-349E-4F79-BF5E-DEE3AE0D3622}" srcId="{3B2416C9-5260-4A72-85B3-11E964D18E4F}" destId="{5792E6EB-E7FB-4BEE-8CC1-29BC4E398381}" srcOrd="4" destOrd="0" parTransId="{0B472BA5-4A05-483A-825F-2B7E3782BEC2}" sibTransId="{0E68C952-7D64-42E5-A73D-8D32F735B18F}"/>
    <dgm:cxn modelId="{22CAC520-371C-426B-A3BD-625BA995C0B3}" type="presOf" srcId="{17207C74-E152-4FAB-BCF9-C649B59DFD65}" destId="{92F0B389-F70C-4748-80D2-2B5C80A3B2D5}" srcOrd="0" destOrd="3" presId="urn:microsoft.com/office/officeart/2005/8/layout/hProcess7"/>
    <dgm:cxn modelId="{DC7DB536-2C10-4B7D-9B8F-F89A49F3DF82}" type="presOf" srcId="{E9D912B9-124E-4F52-8F54-8BA0DE9803E3}" destId="{92F0B389-F70C-4748-80D2-2B5C80A3B2D5}" srcOrd="0" destOrd="5" presId="urn:microsoft.com/office/officeart/2005/8/layout/hProcess7"/>
    <dgm:cxn modelId="{9F8B8091-8BA0-4BE7-ABF7-7C332879A232}" srcId="{E2BB41D3-D6E2-4CAB-AAF0-2A3D5497A7E1}" destId="{25332177-E731-4E9A-AB2F-9DB087EDC6D0}" srcOrd="0" destOrd="0" parTransId="{FB438DEF-5999-4D3D-A409-AB9FE54A4E78}" sibTransId="{0D97CD8B-6778-44B5-BD0C-56DAE594B61E}"/>
    <dgm:cxn modelId="{7A0F3978-46F0-4BE7-AAFF-639053FE7893}" srcId="{3B2416C9-5260-4A72-85B3-11E964D18E4F}" destId="{AA79745B-F662-4FD9-9B2F-52828170C1E0}" srcOrd="0" destOrd="0" parTransId="{35C8CCC6-D271-4F28-9031-E08ECF056405}" sibTransId="{D11AA970-7786-43E0-A719-D650B37F6771}"/>
    <dgm:cxn modelId="{7FD5281E-54E1-423D-96F3-20902C59E428}" type="presOf" srcId="{3B2416C9-5260-4A72-85B3-11E964D18E4F}" destId="{4FFF5041-A3AB-4000-B7B8-957227AB3A29}" srcOrd="0" destOrd="0" presId="urn:microsoft.com/office/officeart/2005/8/layout/hProcess7"/>
    <dgm:cxn modelId="{98E2FC1E-2778-4C20-8789-52EE9DDB1914}" type="presOf" srcId="{1215E6AA-0CCD-4F6B-8D7D-297EB23E5A58}" destId="{92F0B389-F70C-4748-80D2-2B5C80A3B2D5}" srcOrd="0" destOrd="1" presId="urn:microsoft.com/office/officeart/2005/8/layout/hProcess7"/>
    <dgm:cxn modelId="{5FA02CD9-CF94-4B63-93A3-A8D584E16CDE}" type="presOf" srcId="{3B2416C9-5260-4A72-85B3-11E964D18E4F}" destId="{A8E9AA67-C5A8-4C8D-B44F-AC80880D72D8}" srcOrd="1" destOrd="0" presId="urn:microsoft.com/office/officeart/2005/8/layout/hProcess7"/>
    <dgm:cxn modelId="{4A98B41F-22B1-4610-B40C-F8E3A1723CF1}" type="presOf" srcId="{E2BB41D3-D6E2-4CAB-AAF0-2A3D5497A7E1}" destId="{91D147F9-886D-4E53-8321-9A6DDAF5CD27}" srcOrd="0" destOrd="0" presId="urn:microsoft.com/office/officeart/2005/8/layout/hProcess7"/>
    <dgm:cxn modelId="{24AF0887-A766-42DE-957E-A6399AB92962}" type="presOf" srcId="{E2BB41D3-D6E2-4CAB-AAF0-2A3D5497A7E1}" destId="{4467212A-F763-47C0-9E8C-C13AB3D5D9EE}" srcOrd="1" destOrd="0" presId="urn:microsoft.com/office/officeart/2005/8/layout/hProcess7"/>
    <dgm:cxn modelId="{356F57F6-4D2F-4EC0-AEF5-8920099C772B}" type="presOf" srcId="{5792E6EB-E7FB-4BEE-8CC1-29BC4E398381}" destId="{92F0B389-F70C-4748-80D2-2B5C80A3B2D5}" srcOrd="0" destOrd="4" presId="urn:microsoft.com/office/officeart/2005/8/layout/hProcess7"/>
    <dgm:cxn modelId="{E6AB8A41-8089-424D-B145-B8A770B45C05}" srcId="{3B2416C9-5260-4A72-85B3-11E964D18E4F}" destId="{27E066F0-FD99-4D66-9593-1B4C16A3B510}" srcOrd="2" destOrd="0" parTransId="{C3376CD8-7FAD-4525-AB42-58114A46B639}" sibTransId="{FF73E0FB-7F23-4270-A837-7846C02BA711}"/>
    <dgm:cxn modelId="{A5619EF7-CFFE-42B4-8114-EB34EF725C51}" type="presOf" srcId="{4D2A5136-DEA5-418E-A9DF-0F853A2A4689}" destId="{72FA0973-6E37-45CF-BE55-B27FA7CA500A}" srcOrd="0" destOrd="0" presId="urn:microsoft.com/office/officeart/2005/8/layout/hProcess7"/>
    <dgm:cxn modelId="{CAC756BD-EB55-43AB-A110-836D28850682}" srcId="{4D2A5136-DEA5-418E-A9DF-0F853A2A4689}" destId="{3B2416C9-5260-4A72-85B3-11E964D18E4F}" srcOrd="1" destOrd="0" parTransId="{B144E9CE-11FA-4236-93D2-045FA5E8A536}" sibTransId="{C917DA56-2C41-4110-B612-83D0C8B1AFE8}"/>
    <dgm:cxn modelId="{B2B14681-7870-4D8D-B790-26D217B94323}" srcId="{3B2416C9-5260-4A72-85B3-11E964D18E4F}" destId="{17207C74-E152-4FAB-BCF9-C649B59DFD65}" srcOrd="3" destOrd="0" parTransId="{67387E11-50CE-4B69-8F20-453DCF7E6479}" sibTransId="{F0204225-AF96-4BB4-9EF0-DE2499905FA7}"/>
    <dgm:cxn modelId="{C1C51C6D-2927-4877-9D35-B5F10A57A4CC}" srcId="{3B2416C9-5260-4A72-85B3-11E964D18E4F}" destId="{1215E6AA-0CCD-4F6B-8D7D-297EB23E5A58}" srcOrd="1" destOrd="0" parTransId="{4F6E6D44-4993-4193-90EC-140D4B561DCA}" sibTransId="{54464600-043C-4CBD-9F06-3AAEFB0DE772}"/>
    <dgm:cxn modelId="{668B2F78-71A9-4514-B0D9-CDFC7B989990}" type="presOf" srcId="{25332177-E731-4E9A-AB2F-9DB087EDC6D0}" destId="{5A13F339-9AB2-4182-AA8C-455AF31710D4}" srcOrd="0" destOrd="0" presId="urn:microsoft.com/office/officeart/2005/8/layout/hProcess7"/>
    <dgm:cxn modelId="{D0535861-5E69-4744-BCB5-2D5DEC0850DD}" type="presOf" srcId="{27E066F0-FD99-4D66-9593-1B4C16A3B510}" destId="{92F0B389-F70C-4748-80D2-2B5C80A3B2D5}" srcOrd="0" destOrd="2" presId="urn:microsoft.com/office/officeart/2005/8/layout/hProcess7"/>
    <dgm:cxn modelId="{777EA990-9BB4-4A00-840E-03B9631406F9}" type="presOf" srcId="{AA79745B-F662-4FD9-9B2F-52828170C1E0}" destId="{92F0B389-F70C-4748-80D2-2B5C80A3B2D5}" srcOrd="0" destOrd="0" presId="urn:microsoft.com/office/officeart/2005/8/layout/hProcess7"/>
    <dgm:cxn modelId="{27615D4D-13FC-45A5-B218-113D0B33ECA0}" type="presParOf" srcId="{72FA0973-6E37-45CF-BE55-B27FA7CA500A}" destId="{F23ECBDD-FD05-408A-A833-7491EA34D63D}" srcOrd="0" destOrd="0" presId="urn:microsoft.com/office/officeart/2005/8/layout/hProcess7"/>
    <dgm:cxn modelId="{9D79DDE9-3604-4424-81D8-DCF1F7D48718}" type="presParOf" srcId="{F23ECBDD-FD05-408A-A833-7491EA34D63D}" destId="{91D147F9-886D-4E53-8321-9A6DDAF5CD27}" srcOrd="0" destOrd="0" presId="urn:microsoft.com/office/officeart/2005/8/layout/hProcess7"/>
    <dgm:cxn modelId="{85C0DAD3-E89B-45A0-BB33-2D2545A6A9EA}" type="presParOf" srcId="{F23ECBDD-FD05-408A-A833-7491EA34D63D}" destId="{4467212A-F763-47C0-9E8C-C13AB3D5D9EE}" srcOrd="1" destOrd="0" presId="urn:microsoft.com/office/officeart/2005/8/layout/hProcess7"/>
    <dgm:cxn modelId="{38D849DB-5477-4DF4-BC12-482485A1BA78}" type="presParOf" srcId="{F23ECBDD-FD05-408A-A833-7491EA34D63D}" destId="{5A13F339-9AB2-4182-AA8C-455AF31710D4}" srcOrd="2" destOrd="0" presId="urn:microsoft.com/office/officeart/2005/8/layout/hProcess7"/>
    <dgm:cxn modelId="{005098EA-4AEC-44B9-AE49-BC599E2BDBAC}" type="presParOf" srcId="{72FA0973-6E37-45CF-BE55-B27FA7CA500A}" destId="{84EB1BE2-34DA-4027-AEF9-C138306668F6}" srcOrd="1" destOrd="0" presId="urn:microsoft.com/office/officeart/2005/8/layout/hProcess7"/>
    <dgm:cxn modelId="{F97E526E-4339-4A66-9668-D1C7AFE8D3BD}" type="presParOf" srcId="{72FA0973-6E37-45CF-BE55-B27FA7CA500A}" destId="{A212DB90-AC5C-4254-84E9-8B05F4A5D75E}" srcOrd="2" destOrd="0" presId="urn:microsoft.com/office/officeart/2005/8/layout/hProcess7"/>
    <dgm:cxn modelId="{F6DDDEAD-27DC-43A3-A0BF-CB6121D96BED}" type="presParOf" srcId="{A212DB90-AC5C-4254-84E9-8B05F4A5D75E}" destId="{708362AF-47FA-4825-9DC8-07EEFB86E225}" srcOrd="0" destOrd="0" presId="urn:microsoft.com/office/officeart/2005/8/layout/hProcess7"/>
    <dgm:cxn modelId="{0F94381A-BF3B-423E-9C38-E917F31A95BB}" type="presParOf" srcId="{A212DB90-AC5C-4254-84E9-8B05F4A5D75E}" destId="{F1E93752-5EEF-4ABB-A148-7FC679D7A4B6}" srcOrd="1" destOrd="0" presId="urn:microsoft.com/office/officeart/2005/8/layout/hProcess7"/>
    <dgm:cxn modelId="{B46668C2-F853-4542-9E8E-D8EC90568E93}" type="presParOf" srcId="{A212DB90-AC5C-4254-84E9-8B05F4A5D75E}" destId="{9FE169D7-1E74-4621-9069-50F07FE1833F}" srcOrd="2" destOrd="0" presId="urn:microsoft.com/office/officeart/2005/8/layout/hProcess7"/>
    <dgm:cxn modelId="{FDBA7DE4-167A-49FD-BD5E-EAFAE2B4272E}" type="presParOf" srcId="{72FA0973-6E37-45CF-BE55-B27FA7CA500A}" destId="{9E1AF157-8326-4B91-B8C7-0B187E591B02}" srcOrd="3" destOrd="0" presId="urn:microsoft.com/office/officeart/2005/8/layout/hProcess7"/>
    <dgm:cxn modelId="{24B44245-63B6-403C-86AA-71ED9110B5BA}" type="presParOf" srcId="{72FA0973-6E37-45CF-BE55-B27FA7CA500A}" destId="{06D0E180-F02A-4C7D-84DA-B0881C03FFBC}" srcOrd="4" destOrd="0" presId="urn:microsoft.com/office/officeart/2005/8/layout/hProcess7"/>
    <dgm:cxn modelId="{D48DA1FB-E0FC-4FEE-A146-CE0A4AA77EF7}" type="presParOf" srcId="{06D0E180-F02A-4C7D-84DA-B0881C03FFBC}" destId="{4FFF5041-A3AB-4000-B7B8-957227AB3A29}" srcOrd="0" destOrd="0" presId="urn:microsoft.com/office/officeart/2005/8/layout/hProcess7"/>
    <dgm:cxn modelId="{E211005A-BC1B-4E43-AA5D-6E0D4FD9E1B3}" type="presParOf" srcId="{06D0E180-F02A-4C7D-84DA-B0881C03FFBC}" destId="{A8E9AA67-C5A8-4C8D-B44F-AC80880D72D8}" srcOrd="1" destOrd="0" presId="urn:microsoft.com/office/officeart/2005/8/layout/hProcess7"/>
    <dgm:cxn modelId="{14BA606A-484D-4EEF-BC32-11115D2FB7C1}" type="presParOf" srcId="{06D0E180-F02A-4C7D-84DA-B0881C03FFBC}" destId="{92F0B389-F70C-4748-80D2-2B5C80A3B2D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147F9-886D-4E53-8321-9A6DDAF5CD27}">
      <dsp:nvSpPr>
        <dsp:cNvPr id="0" name=""/>
        <dsp:cNvSpPr/>
      </dsp:nvSpPr>
      <dsp:spPr>
        <a:xfrm>
          <a:off x="42686" y="0"/>
          <a:ext cx="5473776" cy="4373142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u="sng" kern="1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Közvetlen támogatás I. pillér</a:t>
          </a:r>
        </a:p>
      </dsp:txBody>
      <dsp:txXfrm rot="16200000">
        <a:off x="-1202924" y="1245610"/>
        <a:ext cx="3585976" cy="1094755"/>
      </dsp:txXfrm>
    </dsp:sp>
    <dsp:sp modelId="{5A13F339-9AB2-4182-AA8C-455AF31710D4}">
      <dsp:nvSpPr>
        <dsp:cNvPr id="0" name=""/>
        <dsp:cNvSpPr/>
      </dsp:nvSpPr>
      <dsp:spPr>
        <a:xfrm>
          <a:off x="1426458" y="0"/>
          <a:ext cx="4077963" cy="43731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000" b="0" u="non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Alap jövedelem támogatás (BISS)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000" b="0" u="non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000" b="0" u="none" kern="1200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Agro-ökológiai</a:t>
          </a:r>
          <a:r>
            <a:rPr lang="hu-HU" sz="2000" b="0" u="non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Alapprogram (AÖP)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0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Fiatal gazdák támogatása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0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Kisgazdaságok egyszerűsített támogatása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0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Termeléshez kötött támogatások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0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Redisztributív kifizetés</a:t>
          </a:r>
        </a:p>
      </dsp:txBody>
      <dsp:txXfrm>
        <a:off x="1426458" y="0"/>
        <a:ext cx="4077963" cy="4373142"/>
      </dsp:txXfrm>
    </dsp:sp>
    <dsp:sp modelId="{4FFF5041-A3AB-4000-B7B8-957227AB3A29}">
      <dsp:nvSpPr>
        <dsp:cNvPr id="0" name=""/>
        <dsp:cNvSpPr/>
      </dsp:nvSpPr>
      <dsp:spPr>
        <a:xfrm>
          <a:off x="5807952" y="0"/>
          <a:ext cx="5656264" cy="4373142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1" u="sng" kern="1200" dirty="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Vidékfejlesztés II. pillér </a:t>
          </a:r>
        </a:p>
      </dsp:txBody>
      <dsp:txXfrm rot="16200000">
        <a:off x="4580590" y="1227361"/>
        <a:ext cx="3585976" cy="1131252"/>
      </dsp:txXfrm>
    </dsp:sp>
    <dsp:sp modelId="{F1E93752-5EEF-4ABB-A148-7FC679D7A4B6}">
      <dsp:nvSpPr>
        <dsp:cNvPr id="0" name=""/>
        <dsp:cNvSpPr/>
      </dsp:nvSpPr>
      <dsp:spPr>
        <a:xfrm rot="5400000">
          <a:off x="5546752" y="2859218"/>
          <a:ext cx="642343" cy="1419032"/>
        </a:xfrm>
        <a:prstGeom prst="flowChartExtra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0B389-F70C-4748-80D2-2B5C80A3B2D5}">
      <dsp:nvSpPr>
        <dsp:cNvPr id="0" name=""/>
        <dsp:cNvSpPr/>
      </dsp:nvSpPr>
      <dsp:spPr>
        <a:xfrm>
          <a:off x="7214992" y="0"/>
          <a:ext cx="4213916" cy="43731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0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Agrár-környezetgazdálkodás (AKG)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0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000" b="0" kern="1200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Ökogazdálkodás</a:t>
          </a:r>
          <a:endParaRPr lang="hu-HU" sz="2000" b="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0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000" b="0" kern="1200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Natura</a:t>
          </a:r>
          <a:r>
            <a:rPr lang="hu-HU" sz="20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2000 kompenzáció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0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Erdészeti intézkedések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0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Beruházások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0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Együttműködés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0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Kockázatkezelés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0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Fiatal gazdák támogatása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0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Tudásátadás és információcsere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800" b="0" kern="12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7214992" y="0"/>
        <a:ext cx="4213916" cy="4373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668EE-68D6-43C5-8F4D-0C341910CCBA}" type="datetimeFigureOut">
              <a:rPr lang="hu-HU" smtClean="0"/>
              <a:pPr/>
              <a:t>2022.11.17.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4F6C6-3886-4352-AFBF-DE63810F369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0216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4914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3909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D7C0-6EFF-49B5-B6FE-5AE7356CB41B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78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70422-D6E6-4B46-A30A-206FA572CA21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461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73C-6C40-4DFA-BA33-66C74E44B58D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461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helye 6" descr="C:\Users\gyurean\AppData\Local\Microsoft\Windows\Temporary Internet Files\Content.Outlook\ZU3ZCX9G\Agrarminiszterium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" b="1097"/>
          <a:stretch>
            <a:fillRect/>
          </a:stretch>
        </p:blipFill>
        <p:spPr bwMode="auto">
          <a:xfrm>
            <a:off x="5231904" y="0"/>
            <a:ext cx="1728192" cy="9486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392" y="980728"/>
            <a:ext cx="109728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3392" y="1916833"/>
            <a:ext cx="109728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cxnSp>
        <p:nvCxnSpPr>
          <p:cNvPr id="10" name="Egyenes összekötő 9"/>
          <p:cNvCxnSpPr/>
          <p:nvPr userDrawn="1"/>
        </p:nvCxnSpPr>
        <p:spPr>
          <a:xfrm>
            <a:off x="623392" y="6669360"/>
            <a:ext cx="1104122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623392" y="908720"/>
            <a:ext cx="1104122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78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0133" y="2127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4E1B-C341-4DC6-BD03-0800E7BBF66D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7" name="Csoportba foglalás 6"/>
          <p:cNvGrpSpPr/>
          <p:nvPr userDrawn="1"/>
        </p:nvGrpSpPr>
        <p:grpSpPr>
          <a:xfrm>
            <a:off x="0" y="6521559"/>
            <a:ext cx="12127992" cy="253024"/>
            <a:chOff x="0" y="6517274"/>
            <a:chExt cx="8924925" cy="251954"/>
          </a:xfrm>
        </p:grpSpPr>
        <p:cxnSp>
          <p:nvCxnSpPr>
            <p:cNvPr id="8" name="Egyenes összekötő 7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Egyenes összekötő 10"/>
          <p:cNvCxnSpPr/>
          <p:nvPr userDrawn="1"/>
        </p:nvCxnSpPr>
        <p:spPr>
          <a:xfrm>
            <a:off x="333308" y="1063231"/>
            <a:ext cx="11525384" cy="12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36043DDE-420F-4155-A78E-F610D8422F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61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667" y="125130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CC23-BC84-43BF-98F3-9593FB066898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8" name="Csoportba foglalás 7"/>
          <p:cNvGrpSpPr/>
          <p:nvPr userDrawn="1"/>
        </p:nvGrpSpPr>
        <p:grpSpPr>
          <a:xfrm>
            <a:off x="0" y="6521559"/>
            <a:ext cx="12127992" cy="253024"/>
            <a:chOff x="0" y="6517274"/>
            <a:chExt cx="8924925" cy="251954"/>
          </a:xfrm>
        </p:grpSpPr>
        <p:cxnSp>
          <p:nvCxnSpPr>
            <p:cNvPr id="9" name="Egyenes összekötő 8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Egyenes összekötő 11"/>
          <p:cNvCxnSpPr/>
          <p:nvPr userDrawn="1"/>
        </p:nvCxnSpPr>
        <p:spPr>
          <a:xfrm>
            <a:off x="333308" y="1063231"/>
            <a:ext cx="11525384" cy="12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2">
            <a:extLst>
              <a:ext uri="{FF2B5EF4-FFF2-40B4-BE49-F238E27FC236}">
                <a16:creationId xmlns:a16="http://schemas.microsoft.com/office/drawing/2014/main" id="{01429B94-3E13-4B19-B1D7-04DDEE74FA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10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D9F-1E3C-4390-82D6-B1CD46697DF0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731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1702-0FE6-4729-8CAF-A281D83CB469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30965C2-4392-4D49-917C-C78ABCF7B9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54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AA7E-511B-4E84-9D76-F59109917D52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1602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C57-6DAF-4997-B461-7D11527B8D9F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707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DACD-5C4A-4B43-9861-878E0FA6B237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230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DF96-90C3-4378-92EE-E470F6293CAD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016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8866D-C125-4E6D-B677-0514B74C7234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111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605587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12986" t="-8860" r="-12986" b="-886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0" y="6538912"/>
            <a:ext cx="12127992" cy="253024"/>
            <a:chOff x="0" y="6517274"/>
            <a:chExt cx="8924925" cy="251954"/>
          </a:xfrm>
        </p:grpSpPr>
        <p:cxnSp>
          <p:nvCxnSpPr>
            <p:cNvPr id="11" name="Egyenes összekötő 10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ím 1"/>
          <p:cNvSpPr>
            <a:spLocks noGrp="1"/>
          </p:cNvSpPr>
          <p:nvPr>
            <p:ph type="ctrTitle"/>
          </p:nvPr>
        </p:nvSpPr>
        <p:spPr>
          <a:xfrm>
            <a:off x="6217560" y="1403287"/>
            <a:ext cx="5910432" cy="3722990"/>
          </a:xfrm>
        </p:spPr>
        <p:txBody>
          <a:bodyPr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hu-HU" sz="4000" b="1" dirty="0"/>
              <a:t>KAP II. pillér agrárkörnyezeti beavatkozásai</a:t>
            </a:r>
            <a:endParaRPr lang="hu-HU" sz="2800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9F07160A-9C71-4B22-84F0-23EB7D810840}"/>
              </a:ext>
            </a:extLst>
          </p:cNvPr>
          <p:cNvSpPr txBox="1"/>
          <p:nvPr/>
        </p:nvSpPr>
        <p:spPr>
          <a:xfrm>
            <a:off x="2607611" y="5101053"/>
            <a:ext cx="40989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hu-HU" b="1" dirty="0" smtClean="0"/>
              <a:t>Nagy Viktor</a:t>
            </a:r>
            <a:endParaRPr lang="hu-HU" b="1" dirty="0"/>
          </a:p>
          <a:p>
            <a:pPr algn="r">
              <a:defRPr/>
            </a:pPr>
            <a:r>
              <a:rPr lang="hu-HU" sz="1600" dirty="0" smtClean="0"/>
              <a:t>Agrárminisztérium </a:t>
            </a:r>
            <a:endParaRPr lang="hu-HU" sz="1600" dirty="0"/>
          </a:p>
          <a:p>
            <a:pPr algn="r">
              <a:defRPr/>
            </a:pPr>
            <a:r>
              <a:rPr lang="hu-HU" sz="1600" dirty="0" smtClean="0"/>
              <a:t>Fejlesztéspolitikai </a:t>
            </a:r>
            <a:r>
              <a:rPr lang="hu-HU" sz="1600" dirty="0"/>
              <a:t>Főosztály </a:t>
            </a:r>
          </a:p>
          <a:p>
            <a:pPr algn="r"/>
            <a:endParaRPr lang="hu-HU" dirty="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70841DAF-860D-45A7-AA2B-51259D4E2136}"/>
              </a:ext>
            </a:extLst>
          </p:cNvPr>
          <p:cNvSpPr txBox="1"/>
          <p:nvPr/>
        </p:nvSpPr>
        <p:spPr>
          <a:xfrm>
            <a:off x="7240415" y="5035776"/>
            <a:ext cx="4951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Megújuló vidék – megújuló agrárium</a:t>
            </a:r>
          </a:p>
          <a:p>
            <a:pPr algn="ctr"/>
            <a:r>
              <a:rPr lang="hu-HU" i="1" dirty="0" smtClean="0"/>
              <a:t>Milyen változások várhatók a támogatásokban?</a:t>
            </a:r>
          </a:p>
          <a:p>
            <a:pPr algn="ctr"/>
            <a:r>
              <a:rPr lang="hu-HU" dirty="0" smtClean="0"/>
              <a:t>Budapest, 2022</a:t>
            </a:r>
            <a:r>
              <a:rPr lang="hu-HU" dirty="0"/>
              <a:t>. </a:t>
            </a:r>
            <a:r>
              <a:rPr lang="hu-HU" dirty="0" smtClean="0"/>
              <a:t>november 17-18.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6615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0415751" y="996287"/>
            <a:ext cx="17762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0873" y="76819"/>
            <a:ext cx="10767070" cy="11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/>
              <a:t>Köszönöm a megtisztelő figyelmüket!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16" y="1365618"/>
            <a:ext cx="4810674" cy="470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73" y="1365619"/>
            <a:ext cx="6276753" cy="470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56350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 smtClean="0"/>
              <a:pPr/>
              <a:t>10</a:t>
            </a:fld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31233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04164655"/>
              </p:ext>
            </p:extLst>
          </p:nvPr>
        </p:nvGraphicFramePr>
        <p:xfrm>
          <a:off x="454513" y="1336689"/>
          <a:ext cx="11464217" cy="4373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925746" y="4892586"/>
            <a:ext cx="4781550" cy="81724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100" b="1" dirty="0">
                <a:solidFill>
                  <a:schemeClr val="accent6"/>
                </a:solidFill>
                <a:cs typeface="Calibri Light" panose="020F0302020204030204" pitchFamily="34" charset="0"/>
              </a:rPr>
              <a:t>Ágazati programok </a:t>
            </a:r>
            <a:r>
              <a:rPr lang="hu-HU" sz="2100" dirty="0">
                <a:solidFill>
                  <a:schemeClr val="tx1"/>
                </a:solidFill>
                <a:cs typeface="Calibri Light" panose="020F0302020204030204" pitchFamily="34" charset="0"/>
              </a:rPr>
              <a:t>(méhészet, zöldség-gyümölcs, szőlő-bor)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3511" y="126386"/>
            <a:ext cx="11655219" cy="1325563"/>
          </a:xfrm>
        </p:spPr>
        <p:txBody>
          <a:bodyPr>
            <a:normAutofit/>
          </a:bodyPr>
          <a:lstStyle/>
          <a:p>
            <a:r>
              <a:rPr lang="hu-HU" dirty="0"/>
              <a:t>Új KAP Stratégiai Terv intézkedései (2023-2027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9566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6763"/>
    </mc:Choice>
    <mc:Fallback xmlns="">
      <p:transition spd="slow" advClick="0" advTm="6676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5821" y="212727"/>
            <a:ext cx="9249979" cy="984026"/>
          </a:xfrm>
        </p:spPr>
        <p:txBody>
          <a:bodyPr/>
          <a:lstStyle/>
          <a:p>
            <a:r>
              <a:rPr lang="hu-HU" dirty="0"/>
              <a:t>Vidékfejlesztés 2023-tól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4E1B-C341-4DC6-BD03-0800E7BBF66D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3</a:t>
            </a:fld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409902" y="1196753"/>
            <a:ext cx="113721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cs typeface="Times New Roman" panose="02020603050405020304" pitchFamily="18" charset="0"/>
              </a:rPr>
              <a:t>A Közvetlen Kifizetések (I. Pillér) és a Vidékfejlesztési Támogatások (II. Pillér) egy közös tervben, a KAP Stratégiai Tervben kerül kialakításra.</a:t>
            </a:r>
          </a:p>
          <a:p>
            <a:r>
              <a:rPr lang="hu-HU" sz="2400" dirty="0">
                <a:cs typeface="Times New Roman" panose="02020603050405020304" pitchFamily="18" charset="0"/>
              </a:rPr>
              <a:t>A fiatal gazdáknak, valamint induló vidéki vállalkozásoknak adható támogatás legfeljebb 100 ezer euróra emelkedik.</a:t>
            </a:r>
          </a:p>
          <a:p>
            <a:r>
              <a:rPr lang="hu-HU" sz="2400" dirty="0">
                <a:cs typeface="Times New Roman" panose="02020603050405020304" pitchFamily="18" charset="0"/>
              </a:rPr>
              <a:t>A tagállamoknak 2021-től arra kell törekedniük, hogy a 2014-2020-as időszakhoz képest erőteljesebb környezeti és éghajlati célkitűzést teljesítsenek.</a:t>
            </a:r>
          </a:p>
          <a:p>
            <a:r>
              <a:rPr lang="hu-HU" sz="2400" dirty="0">
                <a:cs typeface="Times New Roman" panose="02020603050405020304" pitchFamily="18" charset="0"/>
              </a:rPr>
              <a:t>Az EMVA források legalább 5%-át </a:t>
            </a:r>
            <a:r>
              <a:rPr lang="hu-HU" sz="2400" dirty="0" err="1">
                <a:cs typeface="Times New Roman" panose="02020603050405020304" pitchFamily="18" charset="0"/>
              </a:rPr>
              <a:t>LEADER-re</a:t>
            </a:r>
            <a:r>
              <a:rPr lang="hu-HU" sz="2400" dirty="0">
                <a:cs typeface="Times New Roman" panose="02020603050405020304" pitchFamily="18" charset="0"/>
              </a:rPr>
              <a:t>, legalább 35%-át pedig környezetvédelmi célkitűzésekre kellene fordítani.</a:t>
            </a:r>
          </a:p>
          <a:p>
            <a:r>
              <a:rPr lang="hu-HU" sz="2400" dirty="0">
                <a:cs typeface="Times New Roman" panose="02020603050405020304" pitchFamily="18" charset="0"/>
              </a:rPr>
              <a:t>A magyar KAP Stratégiai Terv 2021. december 30-án benyújtásra került az Európai Bizottság részére.</a:t>
            </a:r>
          </a:p>
          <a:p>
            <a:r>
              <a:rPr lang="hu-HU" sz="2400" dirty="0">
                <a:cs typeface="Times New Roman" panose="02020603050405020304" pitchFamily="18" charset="0"/>
              </a:rPr>
              <a:t>Az Európai Uniós források mellet 80%-os mértékű nemzeti forrás kiegészítésre kerül sor, ami a VP-ben nemzeti kiegészítő finanszírozás (</a:t>
            </a:r>
            <a:r>
              <a:rPr lang="hu-HU" sz="2400" dirty="0" err="1">
                <a:cs typeface="Times New Roman" panose="02020603050405020304" pitchFamily="18" charset="0"/>
              </a:rPr>
              <a:t>top-up</a:t>
            </a:r>
            <a:r>
              <a:rPr lang="hu-HU" sz="2400" dirty="0">
                <a:cs typeface="Times New Roman" panose="02020603050405020304" pitchFamily="18" charset="0"/>
              </a:rPr>
              <a:t>) keretében valósul meg.</a:t>
            </a:r>
          </a:p>
        </p:txBody>
      </p:sp>
    </p:spTree>
    <p:extLst>
      <p:ext uri="{BB962C8B-B14F-4D97-AF65-F5344CB8AC3E}">
        <p14:creationId xmlns:p14="http://schemas.microsoft.com/office/powerpoint/2010/main" val="277628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253708" y="125130"/>
            <a:ext cx="11454816" cy="1325563"/>
          </a:xfrm>
        </p:spPr>
        <p:txBody>
          <a:bodyPr/>
          <a:lstStyle/>
          <a:p>
            <a:r>
              <a:rPr lang="hu-HU" dirty="0"/>
              <a:t>KAP Stratégiai Terv II. pillér végrehajtási </a:t>
            </a:r>
            <a:r>
              <a:rPr lang="hu-HU" dirty="0" smtClean="0"/>
              <a:t>elvei</a:t>
            </a:r>
            <a:endParaRPr lang="hu-HU" dirty="0"/>
          </a:p>
        </p:txBody>
      </p:sp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438806" y="1226535"/>
            <a:ext cx="11437883" cy="52163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400" b="1" dirty="0"/>
              <a:t>Cél </a:t>
            </a:r>
          </a:p>
          <a:p>
            <a:pPr algn="just">
              <a:spcBef>
                <a:spcPts val="0"/>
              </a:spcBef>
            </a:pPr>
            <a:r>
              <a:rPr lang="hu-HU" sz="2400" dirty="0">
                <a:cs typeface="Times New Roman" panose="02020603050405020304" pitchFamily="18" charset="0"/>
              </a:rPr>
              <a:t>A termékpályák fejlesztése, „ágazati intézkedés csomagok”, és a tartós ellátási lánc kapcsolattal rendelkező pályázók előnyben részesítése.</a:t>
            </a:r>
          </a:p>
          <a:p>
            <a:pPr algn="just">
              <a:spcBef>
                <a:spcPts val="0"/>
              </a:spcBef>
            </a:pPr>
            <a:r>
              <a:rPr lang="hu-HU" sz="2400" dirty="0">
                <a:cs typeface="Times New Roman" panose="02020603050405020304" pitchFamily="18" charset="0"/>
              </a:rPr>
              <a:t>A hatékony termelési beruházások támogatása, ezért a jelenlegi 15 millió eurós maximális támogatási összeg megtartását és a bázislétszám tartás elengedését tervezzük.</a:t>
            </a:r>
          </a:p>
          <a:p>
            <a:pPr algn="just">
              <a:spcBef>
                <a:spcPts val="0"/>
              </a:spcBef>
            </a:pPr>
            <a:r>
              <a:rPr lang="hu-HU" sz="2400" dirty="0">
                <a:cs typeface="Times New Roman" panose="02020603050405020304" pitchFamily="18" charset="0"/>
              </a:rPr>
              <a:t>A nagy beruházási programok kevés pályázattal történő, koncentrált forrásbiztosítással történő kiírását.</a:t>
            </a:r>
          </a:p>
          <a:p>
            <a:pPr algn="just">
              <a:spcBef>
                <a:spcPts val="0"/>
              </a:spcBef>
            </a:pPr>
            <a:r>
              <a:rPr lang="hu-HU" sz="2400" dirty="0">
                <a:cs typeface="Times New Roman" panose="02020603050405020304" pitchFamily="18" charset="0"/>
              </a:rPr>
              <a:t>A pályázati feltételek javítása: egyszerűsített elszámolás, ügyintézési idő csökkentése, könnyített előlegnyújtás és költségnövekmény elismerésének lehetősége</a:t>
            </a:r>
            <a:r>
              <a:rPr lang="hu-HU" sz="2400" dirty="0"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hu-HU" sz="2400" dirty="0">
                <a:cs typeface="Times New Roman" panose="02020603050405020304" pitchFamily="18" charset="0"/>
              </a:rPr>
              <a:t>Megmaradt az agrár- és vidéki beruházások támogatási lehetőségének túlsúlya.</a:t>
            </a:r>
          </a:p>
          <a:p>
            <a:pPr algn="just">
              <a:spcBef>
                <a:spcPts val="0"/>
              </a:spcBef>
            </a:pPr>
            <a:r>
              <a:rPr lang="hu-HU" sz="2400" dirty="0">
                <a:cs typeface="Times New Roman" panose="02020603050405020304" pitchFamily="18" charset="0"/>
              </a:rPr>
              <a:t>Alapvetően nem változik meg a vidékfejlesztési támogatások struktúrája sem és az intézkedések szabályai lényegesen rugalmasabbá váltak</a:t>
            </a:r>
            <a:r>
              <a:rPr lang="hu-HU" sz="2400" dirty="0"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hu-HU" sz="2400" dirty="0">
                <a:cs typeface="Times New Roman" panose="02020603050405020304" pitchFamily="18" charset="0"/>
              </a:rPr>
              <a:t>Vidékfejlesztési támogatások kapcsán a tervek szerint a 2021-2027-es időszakban is támogatható marad valamennyi a jelenlegi - 2014-2020-as időszakban - is alkalmazott intézkedésekből</a:t>
            </a:r>
            <a:r>
              <a:rPr lang="hu-HU" sz="2400" dirty="0">
                <a:cs typeface="Times New Roman" panose="02020603050405020304" pitchFamily="18" charset="0"/>
              </a:rPr>
              <a:t>.</a:t>
            </a:r>
            <a:endParaRPr lang="hu-HU" sz="2400" dirty="0"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z="1500"/>
              <a:pPr/>
              <a:t>4</a:t>
            </a:fld>
            <a:endParaRPr lang="hu-HU" sz="1500" dirty="0"/>
          </a:p>
        </p:txBody>
      </p:sp>
    </p:spTree>
    <p:extLst>
      <p:ext uri="{BB962C8B-B14F-4D97-AF65-F5344CB8AC3E}">
        <p14:creationId xmlns:p14="http://schemas.microsoft.com/office/powerpoint/2010/main" val="3198408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211667" y="125130"/>
            <a:ext cx="11696554" cy="1325563"/>
          </a:xfrm>
        </p:spPr>
        <p:txBody>
          <a:bodyPr>
            <a:normAutofit/>
          </a:bodyPr>
          <a:lstStyle/>
          <a:p>
            <a:r>
              <a:rPr lang="hu-HU" sz="3600" dirty="0"/>
              <a:t>Magasabb környezeti értékű zöld </a:t>
            </a:r>
            <a:r>
              <a:rPr lang="hu-HU" sz="3600" dirty="0" smtClean="0"/>
              <a:t>program a </a:t>
            </a:r>
            <a:r>
              <a:rPr lang="hu-HU" sz="3600" dirty="0"/>
              <a:t>vidékfejlesztésben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4E1B-C341-4DC6-BD03-0800E7BBF66D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5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285240" y="1234100"/>
            <a:ext cx="1139321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>
                <a:cs typeface="Times New Roman" panose="02020603050405020304" pitchFamily="18" charset="0"/>
              </a:rPr>
              <a:t>A magyar KAP Stratégiai Terv környezeti szempontból meglehetősen </a:t>
            </a:r>
            <a:r>
              <a:rPr lang="hu-HU" sz="2400" dirty="0" err="1">
                <a:cs typeface="Times New Roman" panose="02020603050405020304" pitchFamily="18" charset="0"/>
              </a:rPr>
              <a:t>ambíciózus</a:t>
            </a:r>
            <a:r>
              <a:rPr lang="hu-HU" sz="2400" dirty="0">
                <a:cs typeface="Times New Roman" panose="02020603050405020304" pitchFamily="18" charset="0"/>
              </a:rPr>
              <a:t>, mivel a vidékfejlesztési források Európai Uniós forrásainak jelentős részét közel 75%-át környezeti- és klímacélokra fordítjuk. A 80%-os nemzeti kiegészítő forrást is tartalmazó teljes borítéknak pedig mintegy 36%-a lesz zöld.</a:t>
            </a:r>
          </a:p>
          <a:p>
            <a:pPr algn="just">
              <a:buFontTx/>
              <a:buChar char="-"/>
            </a:pPr>
            <a:r>
              <a:rPr lang="hu-HU" sz="2400" dirty="0" err="1">
                <a:cs typeface="Times New Roman" panose="02020603050405020304" pitchFamily="18" charset="0"/>
              </a:rPr>
              <a:t>Natura</a:t>
            </a:r>
            <a:r>
              <a:rPr lang="hu-HU" sz="2400" dirty="0">
                <a:cs typeface="Times New Roman" panose="02020603050405020304" pitchFamily="18" charset="0"/>
              </a:rPr>
              <a:t> 2000 támogatások folytatása.</a:t>
            </a:r>
          </a:p>
          <a:p>
            <a:pPr algn="just">
              <a:buFontTx/>
              <a:buChar char="-"/>
            </a:pPr>
            <a:r>
              <a:rPr lang="hu-HU" sz="2400" dirty="0" err="1">
                <a:cs typeface="Times New Roman" panose="02020603050405020304" pitchFamily="18" charset="0"/>
              </a:rPr>
              <a:t>Agro-ökológiai</a:t>
            </a:r>
            <a:r>
              <a:rPr lang="hu-HU" sz="2400" dirty="0">
                <a:cs typeface="Times New Roman" panose="02020603050405020304" pitchFamily="18" charset="0"/>
              </a:rPr>
              <a:t> nem termelő beruházások.</a:t>
            </a:r>
          </a:p>
          <a:p>
            <a:pPr algn="just">
              <a:buFontTx/>
              <a:buChar char="-"/>
            </a:pPr>
            <a:endParaRPr lang="hu-HU" sz="2400" dirty="0"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hu-HU" sz="2400" dirty="0">
                <a:cs typeface="Times New Roman" panose="02020603050405020304" pitchFamily="18" charset="0"/>
              </a:rPr>
              <a:t>Génmegőrzés támogatása növény és állatfajok esetében egyaránt.</a:t>
            </a:r>
          </a:p>
          <a:p>
            <a:pPr algn="just">
              <a:buFontTx/>
              <a:buChar char="-"/>
            </a:pPr>
            <a:endParaRPr lang="hu-HU" sz="2400" dirty="0"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hu-HU" sz="2400" dirty="0">
                <a:cs typeface="Times New Roman" panose="02020603050405020304" pitchFamily="18" charset="0"/>
              </a:rPr>
              <a:t>Állatjólét valamennyi mezőgazdasági állatfaj esetében valamit </a:t>
            </a:r>
            <a:r>
              <a:rPr lang="hu-HU" sz="2400" dirty="0" err="1">
                <a:cs typeface="Times New Roman" panose="02020603050405020304" pitchFamily="18" charset="0"/>
              </a:rPr>
              <a:t>antimikrobiális</a:t>
            </a:r>
            <a:r>
              <a:rPr lang="hu-HU" sz="2400" dirty="0">
                <a:cs typeface="Times New Roman" panose="02020603050405020304" pitchFamily="18" charset="0"/>
              </a:rPr>
              <a:t> rezisztencia ellen támogatás.</a:t>
            </a:r>
          </a:p>
          <a:p>
            <a:pPr algn="just">
              <a:buFontTx/>
              <a:buChar char="-"/>
            </a:pPr>
            <a:endParaRPr lang="hu-HU" sz="2400" dirty="0"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hu-HU" sz="2400" dirty="0">
                <a:cs typeface="Times New Roman" panose="02020603050405020304" pitchFamily="18" charset="0"/>
              </a:rPr>
              <a:t>AKG és ÖKO támogatások folytatása magasabb egységköltségekkel.</a:t>
            </a:r>
          </a:p>
        </p:txBody>
      </p:sp>
    </p:spTree>
    <p:extLst>
      <p:ext uri="{BB962C8B-B14F-4D97-AF65-F5344CB8AC3E}">
        <p14:creationId xmlns:p14="http://schemas.microsoft.com/office/powerpoint/2010/main" val="2316231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211667" y="125130"/>
            <a:ext cx="11223588" cy="1325563"/>
          </a:xfrm>
        </p:spPr>
        <p:txBody>
          <a:bodyPr>
            <a:normAutofit/>
          </a:bodyPr>
          <a:lstStyle/>
          <a:p>
            <a:r>
              <a:rPr lang="hu-HU" sz="4000" dirty="0"/>
              <a:t>Állatjóléti támogatások a KAP Stratégiai Tervben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4E1B-C341-4DC6-BD03-0800E7BBF66D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6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04800" y="1450693"/>
            <a:ext cx="115613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sz="2400" dirty="0"/>
              <a:t>A Stratégiai Terv állatjóléti beavatkozás-típusai az állatjóléti feltételek javítását és az állategészségügyi problémák megelőzésére irányuló intézkedések ösztönzését tűzik ki célul.</a:t>
            </a:r>
          </a:p>
          <a:p>
            <a:pPr algn="just">
              <a:spcAft>
                <a:spcPts val="600"/>
              </a:spcAft>
            </a:pPr>
            <a:r>
              <a:rPr lang="hu-HU" sz="2400" dirty="0"/>
              <a:t>Valamennyi támogatható állatfaj esetében tervezett állatjóléti támogatás.</a:t>
            </a:r>
          </a:p>
          <a:p>
            <a:pPr algn="just">
              <a:spcAft>
                <a:spcPts val="600"/>
              </a:spcAft>
            </a:pPr>
            <a:r>
              <a:rPr lang="hu-HU" sz="2400" dirty="0"/>
              <a:t>Kiskérődző, méh, baromfi, szarvasmarha állatjóléti támogatások a vidékfejlesztési támogatások között jelennek meg.</a:t>
            </a:r>
          </a:p>
          <a:p>
            <a:pPr algn="just">
              <a:spcAft>
                <a:spcPts val="600"/>
              </a:spcAft>
            </a:pPr>
            <a:r>
              <a:rPr lang="hu-HU" sz="2400" dirty="0"/>
              <a:t>Szarvasmarha esetében külön dedikált forrás a tejhasznú ágazatnak.</a:t>
            </a:r>
          </a:p>
          <a:p>
            <a:pPr algn="just">
              <a:spcAft>
                <a:spcPts val="600"/>
              </a:spcAft>
            </a:pPr>
            <a:r>
              <a:rPr lang="hu-HU" sz="2400" dirty="0" err="1"/>
              <a:t>Antimikrobiális</a:t>
            </a:r>
            <a:r>
              <a:rPr lang="hu-HU" sz="2400" dirty="0"/>
              <a:t> rezisztencia elleni küzdelem kompenzációs kifizetése: ellentételezi az uniós és nemzeti szinten megállapított követelményeken túlmutató, az </a:t>
            </a:r>
            <a:r>
              <a:rPr lang="hu-HU" sz="2400" dirty="0" err="1"/>
              <a:t>antimikrobiális</a:t>
            </a:r>
            <a:r>
              <a:rPr lang="hu-HU" sz="2400" dirty="0"/>
              <a:t> rezisztencia visszaszorítására vonatkozóan tett kötelezettségvállalások következtében felmerülő többletköltségeket az élelmiszertermelő állatállományokban.</a:t>
            </a:r>
          </a:p>
        </p:txBody>
      </p:sp>
    </p:spTree>
    <p:extLst>
      <p:ext uri="{BB962C8B-B14F-4D97-AF65-F5344CB8AC3E}">
        <p14:creationId xmlns:p14="http://schemas.microsoft.com/office/powerpoint/2010/main" val="4278340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AKG és ÖKO támogatások jövője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4E1B-C341-4DC6-BD03-0800E7BBF66D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7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224805" y="1148922"/>
            <a:ext cx="11655971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200" dirty="0"/>
              <a:t>Az agrár-környezetgazdálkodási kifizetések és az ökológiai gazdálkodás támogatása esetében elmondható, hogy 2025-ig a 2022-ben indult támogatás változatlan feltételek mellett folytatódik, de 2025-től új pályázati felhívás várható, az újabb kihívásoknak megfelelően módosított tartalommal.</a:t>
            </a:r>
          </a:p>
          <a:p>
            <a:pPr lvl="0" algn="just">
              <a:spcBef>
                <a:spcPts val="600"/>
              </a:spcBef>
            </a:pPr>
            <a:r>
              <a:rPr lang="hu-HU" sz="2200" b="1" dirty="0" smtClean="0"/>
              <a:t>Agrár-környezetgazdálkodási </a:t>
            </a:r>
            <a:r>
              <a:rPr lang="hu-HU" sz="2200" b="1" dirty="0"/>
              <a:t>kifizetések (AKG)</a:t>
            </a:r>
            <a:endParaRPr lang="hu-HU" sz="2200" dirty="0"/>
          </a:p>
          <a:p>
            <a:pPr algn="just"/>
            <a:r>
              <a:rPr lang="hu-HU" sz="2200" dirty="0"/>
              <a:t>Az agrár-környezetgazdálkodási kifizetés olyan – már jól ismert – önkéntes alapon működő kifizetési rendszer, amelyben a programban résztvevők az agrár-környezetgazdálkodási célok elérésének érdekében a gazdálkodásuk során többlet tevékenységek elvégzését vállalják.</a:t>
            </a:r>
          </a:p>
          <a:p>
            <a:pPr lvl="0" algn="just">
              <a:spcBef>
                <a:spcPts val="600"/>
              </a:spcBef>
            </a:pPr>
            <a:r>
              <a:rPr lang="hu-HU" sz="2200" b="1" dirty="0" smtClean="0"/>
              <a:t>Ökológiai </a:t>
            </a:r>
            <a:r>
              <a:rPr lang="hu-HU" sz="2200" b="1" dirty="0"/>
              <a:t>gazdálkodás támogatása</a:t>
            </a:r>
            <a:endParaRPr lang="hu-HU" sz="2200" dirty="0"/>
          </a:p>
          <a:p>
            <a:pPr algn="just"/>
            <a:r>
              <a:rPr lang="hu-HU" sz="2200" dirty="0"/>
              <a:t>A beavatkozás célja a konvencionális területek ökológiai művelés alá vonásának ösztönzése és az ökológiai művelésbe vont területeken a gazdálkodási mód fenntartása. Az ökológiai gazdálkodás hozzájárul a biológiai sokféleség fenntartásához, illetve növeléséhez, erősíti a természetes önszabályozó folyamatokat, védi és javítja a talaj biológiai állapotát, csökkenti a növényvédő szerek szakszerűtlen használatából és a helytelen tápanyag-gazdálkodásból eredő kedvezőtlen környezeti hatásokat, valamint segíti az élelmiszerbiztonságot.</a:t>
            </a:r>
          </a:p>
        </p:txBody>
      </p:sp>
    </p:spTree>
    <p:extLst>
      <p:ext uri="{BB962C8B-B14F-4D97-AF65-F5344CB8AC3E}">
        <p14:creationId xmlns:p14="http://schemas.microsoft.com/office/powerpoint/2010/main" val="860356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Állati és növényi génmegőrzés támogatás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4E1B-C341-4DC6-BD03-0800E7BBF66D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8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211667" y="1187964"/>
            <a:ext cx="1154035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/>
              <a:t>A különböző gazdálkodási rendszerekben a magas genetikai értéket képviselő és sokszor kihalással/genetikai erózióval fenyegetett mezőgazdasági szempontból értékes növényfajok és állatfajták kiemelt támogatást élveznek. E fajták megőrzése a </a:t>
            </a:r>
            <a:r>
              <a:rPr lang="hu-HU" sz="2400" dirty="0" err="1"/>
              <a:t>biodiverzitás</a:t>
            </a:r>
            <a:r>
              <a:rPr lang="hu-HU" sz="2400" dirty="0"/>
              <a:t> fenntartása érdekében szükséges. Genetikai állomány megőrzését segítő támogatások:</a:t>
            </a:r>
          </a:p>
          <a:p>
            <a:pPr lvl="0" algn="just"/>
            <a:r>
              <a:rPr lang="hu-HU" sz="2400" b="1" dirty="0"/>
              <a:t>Állati genetikai erőforrások ex situ megőrzése,</a:t>
            </a:r>
            <a:endParaRPr lang="hu-HU" sz="2400" dirty="0"/>
          </a:p>
          <a:p>
            <a:pPr lvl="0" algn="just"/>
            <a:r>
              <a:rPr lang="hu-HU" sz="2400" b="1" dirty="0"/>
              <a:t>Állati genetikai erőforrások </a:t>
            </a:r>
            <a:r>
              <a:rPr lang="hu-HU" sz="2400" b="1" dirty="0" err="1"/>
              <a:t>in</a:t>
            </a:r>
            <a:r>
              <a:rPr lang="hu-HU" sz="2400" b="1" dirty="0"/>
              <a:t> situ megőrzése,</a:t>
            </a:r>
            <a:endParaRPr lang="hu-HU" sz="2400" dirty="0"/>
          </a:p>
          <a:p>
            <a:pPr algn="just"/>
            <a:r>
              <a:rPr lang="hu-HU" sz="2400" b="1" dirty="0"/>
              <a:t>Állati genetikai erőforrások </a:t>
            </a:r>
            <a:r>
              <a:rPr lang="hu-HU" sz="2400" b="1" dirty="0" err="1"/>
              <a:t>in</a:t>
            </a:r>
            <a:r>
              <a:rPr lang="hu-HU" sz="2400" b="1" dirty="0"/>
              <a:t> vitro megőrzése,</a:t>
            </a:r>
          </a:p>
          <a:p>
            <a:pPr algn="just"/>
            <a:r>
              <a:rPr lang="hu-HU" sz="2400" b="1" dirty="0"/>
              <a:t>Növényi genetikai erőforrások és mikroorganizmusok ex situ megőrzése,</a:t>
            </a:r>
          </a:p>
          <a:p>
            <a:pPr algn="just"/>
            <a:r>
              <a:rPr lang="hu-HU" sz="2400" b="1" dirty="0"/>
              <a:t>Növényi genetikai erőforrások </a:t>
            </a:r>
            <a:r>
              <a:rPr lang="hu-HU" sz="2400" b="1" dirty="0" err="1"/>
              <a:t>in</a:t>
            </a:r>
            <a:r>
              <a:rPr lang="hu-HU" sz="2400" b="1" dirty="0"/>
              <a:t> situ megőrzése.</a:t>
            </a:r>
          </a:p>
          <a:p>
            <a:pPr algn="just"/>
            <a:r>
              <a:rPr lang="hu-HU" sz="2400" dirty="0"/>
              <a:t>Az utóbbi beavatkozás a mezőgazdasági- és élelmezési célú növényfajok sokféleségének a használatban való (</a:t>
            </a:r>
            <a:r>
              <a:rPr lang="hu-HU" sz="2400" dirty="0" err="1"/>
              <a:t>on</a:t>
            </a:r>
            <a:r>
              <a:rPr lang="hu-HU" sz="2400" dirty="0"/>
              <a:t> farm) megőrzését, a tájfajták, </a:t>
            </a:r>
            <a:r>
              <a:rPr lang="hu-HU" sz="2400" dirty="0" err="1"/>
              <a:t>házikerti</a:t>
            </a:r>
            <a:r>
              <a:rPr lang="hu-HU" sz="2400" dirty="0"/>
              <a:t> fajták és termesztésből kiszorult fajták megfelelő méretű állományainak termesztését, illetve a haszonnövények </a:t>
            </a:r>
            <a:r>
              <a:rPr lang="hu-HU" sz="2400" dirty="0" err="1"/>
              <a:t>ökotípusainak</a:t>
            </a:r>
            <a:r>
              <a:rPr lang="hu-HU" sz="2400" dirty="0"/>
              <a:t> és vad rokon fajainak természetes élőhelyen (</a:t>
            </a:r>
            <a:r>
              <a:rPr lang="hu-HU" sz="2400" dirty="0" err="1"/>
              <a:t>in</a:t>
            </a:r>
            <a:r>
              <a:rPr lang="hu-HU" sz="2400" dirty="0"/>
              <a:t> situ) fellelhető állományainak megőrzését, mindezek szaporítóanyagának előállítását és felhasználását támogatja.</a:t>
            </a:r>
          </a:p>
        </p:txBody>
      </p:sp>
    </p:spTree>
    <p:extLst>
      <p:ext uri="{BB962C8B-B14F-4D97-AF65-F5344CB8AC3E}">
        <p14:creationId xmlns:p14="http://schemas.microsoft.com/office/powerpoint/2010/main" val="749392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211667" y="125130"/>
            <a:ext cx="11780636" cy="1325563"/>
          </a:xfrm>
        </p:spPr>
        <p:txBody>
          <a:bodyPr>
            <a:normAutofit/>
          </a:bodyPr>
          <a:lstStyle/>
          <a:p>
            <a:r>
              <a:rPr lang="hu-HU" sz="3600" dirty="0" err="1"/>
              <a:t>Agro</a:t>
            </a:r>
            <a:r>
              <a:rPr lang="hu-HU" sz="3600" dirty="0"/>
              <a:t>-ökológiai nem termelő </a:t>
            </a:r>
            <a:r>
              <a:rPr lang="hu-HU" sz="3600" dirty="0" smtClean="0"/>
              <a:t>beruházások és fenntartás</a:t>
            </a:r>
            <a:endParaRPr lang="hu-HU" sz="360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4E1B-C341-4DC6-BD03-0800E7BBF66D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9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88883" y="1198179"/>
            <a:ext cx="11477295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hu-HU" sz="2400" dirty="0"/>
              <a:t>Az </a:t>
            </a:r>
            <a:r>
              <a:rPr lang="hu-HU" sz="2400" dirty="0" err="1"/>
              <a:t>agro-ökológiai</a:t>
            </a:r>
            <a:r>
              <a:rPr lang="hu-HU" sz="2400" dirty="0"/>
              <a:t> földhasználat-váltást ösztönző kifizetés olyan önkéntes alapon működő kifizetés, amelyben a programban résztvevők az </a:t>
            </a:r>
            <a:r>
              <a:rPr lang="hu-HU" sz="2400" dirty="0" err="1"/>
              <a:t>agro-ökológiai</a:t>
            </a:r>
            <a:r>
              <a:rPr lang="hu-HU" sz="2400" dirty="0"/>
              <a:t> átállás érdekében több éven keresztül fenntartják az </a:t>
            </a:r>
            <a:r>
              <a:rPr lang="hu-HU" sz="2400" dirty="0" err="1"/>
              <a:t>agro-ökológiai</a:t>
            </a:r>
            <a:r>
              <a:rPr lang="hu-HU" sz="2400" dirty="0"/>
              <a:t> nem termelő beruházások keretében megvalósított </a:t>
            </a:r>
            <a:r>
              <a:rPr lang="hu-HU" sz="2400" dirty="0" err="1"/>
              <a:t>földhasználatváltást</a:t>
            </a:r>
            <a:r>
              <a:rPr lang="hu-HU" sz="2400" dirty="0"/>
              <a:t> jelentő nem termelő kultúrákat és tájképi elemeket, és gazdálkodásuk során vállalják a vonatkozó alap </a:t>
            </a:r>
            <a:r>
              <a:rPr lang="hu-HU" sz="2400" dirty="0" err="1"/>
              <a:t>feltételességi</a:t>
            </a:r>
            <a:r>
              <a:rPr lang="hu-HU" sz="2400" dirty="0"/>
              <a:t> rendszeren túlmutató többlet tevékenységek elvégzését.</a:t>
            </a:r>
          </a:p>
          <a:p>
            <a:pPr algn="just">
              <a:spcBef>
                <a:spcPts val="600"/>
              </a:spcBef>
            </a:pPr>
            <a:r>
              <a:rPr lang="hu-HU" sz="2400" dirty="0"/>
              <a:t>Az élőhelyek újbóli változatossá tétele és a tájképi elemek helyreállítása, valamint a vizek védelmét és az erózió elleni védekezést szolgáló elemek létrehozása tehát elősegíti a mezőgazdaság által okozott káros éghajlati változások mérséklését és azokhoz való alkalmazkodást, a biológiai sokféleség védelme mellett a talaj, a víz és a levegő védelmét is, valamint a táj jellegzetességének megőrzését, helyreállítását.</a:t>
            </a:r>
          </a:p>
        </p:txBody>
      </p:sp>
    </p:spTree>
    <p:extLst>
      <p:ext uri="{BB962C8B-B14F-4D97-AF65-F5344CB8AC3E}">
        <p14:creationId xmlns:p14="http://schemas.microsoft.com/office/powerpoint/2010/main" val="1690362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15635</TotalTime>
  <Words>985</Words>
  <Application>Microsoft Office PowerPoint</Application>
  <PresentationFormat>Szélesvásznú</PresentationFormat>
  <Paragraphs>92</Paragraphs>
  <Slides>10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Office-téma</vt:lpstr>
      <vt:lpstr>KAP II. pillér agrárkörnyezeti beavatkozásai</vt:lpstr>
      <vt:lpstr>Új KAP Stratégiai Terv intézkedései (2023-2027)</vt:lpstr>
      <vt:lpstr>Vidékfejlesztés 2023-tól</vt:lpstr>
      <vt:lpstr>KAP Stratégiai Terv II. pillér végrehajtási elvei</vt:lpstr>
      <vt:lpstr>Magasabb környezeti értékű zöld program a vidékfejlesztésben</vt:lpstr>
      <vt:lpstr>Állatjóléti támogatások a KAP Stratégiai Tervben</vt:lpstr>
      <vt:lpstr>AKG és ÖKO támogatások jövője</vt:lpstr>
      <vt:lpstr>Állati és növényi génmegőrzés támogatás</vt:lpstr>
      <vt:lpstr>Agro-ökológiai nem termelő beruházások és fenntartás</vt:lpstr>
      <vt:lpstr>Köszönöm a megtisztelő figyelmüket!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Juhász Anikó dr.</dc:creator>
  <cp:lastModifiedBy>Juhász Anikó dr.</cp:lastModifiedBy>
  <cp:revision>1078</cp:revision>
  <cp:lastPrinted>2020-10-06T08:58:47Z</cp:lastPrinted>
  <dcterms:created xsi:type="dcterms:W3CDTF">2018-02-08T11:39:47Z</dcterms:created>
  <dcterms:modified xsi:type="dcterms:W3CDTF">2022-11-17T06:14:51Z</dcterms:modified>
</cp:coreProperties>
</file>